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70" r:id="rId6"/>
    <p:sldId id="260" r:id="rId7"/>
    <p:sldId id="267" r:id="rId8"/>
    <p:sldId id="263" r:id="rId9"/>
    <p:sldId id="269" r:id="rId10"/>
    <p:sldId id="273" r:id="rId11"/>
    <p:sldId id="272" r:id="rId12"/>
    <p:sldId id="261" r:id="rId13"/>
    <p:sldId id="274" r:id="rId14"/>
    <p:sldId id="275" r:id="rId15"/>
    <p:sldId id="276"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Roboto Medium" panose="020F0502020204030204" pitchFamily="34" charset="0"/>
      <p:regular r:id="rId26"/>
      <p:italic r:id="rId27"/>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7"/>
    <p:restoredTop sz="94638"/>
  </p:normalViewPr>
  <p:slideViewPr>
    <p:cSldViewPr snapToGrid="0" snapToObjects="1">
      <p:cViewPr varScale="1">
        <p:scale>
          <a:sx n="106" d="100"/>
          <a:sy n="106" d="100"/>
        </p:scale>
        <p:origin x="408"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877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109/STAR62027.2024.10636005" TargetMode="External"/><Relationship Id="rId7" Type="http://schemas.openxmlformats.org/officeDocument/2006/relationships/hyperlink" Target="https://www.kaggle.com/datasets/icliu30/nba-player-stats-and-injured-data-from-13-to-23"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kaggle.com/datasets/ghopkins/nba-injuries-2010-2018" TargetMode="External"/><Relationship Id="rId5" Type="http://schemas.openxmlformats.org/officeDocument/2006/relationships/hyperlink" Target="https://www.gamma.app/" TargetMode="External"/><Relationship Id="rId4" Type="http://schemas.openxmlformats.org/officeDocument/2006/relationships/hyperlink" Target="https://doi.org/10.1186/s40798-022-00465-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2028111"/>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Predicting NBA Player Injuries: A Data Driven Approach</a:t>
            </a:r>
            <a:endParaRPr lang="en-US" sz="4450" dirty="0"/>
          </a:p>
        </p:txBody>
      </p:sp>
      <p:sp>
        <p:nvSpPr>
          <p:cNvPr id="4" name="Text 1"/>
          <p:cNvSpPr/>
          <p:nvPr/>
        </p:nvSpPr>
        <p:spPr>
          <a:xfrm>
            <a:off x="6280190" y="4494609"/>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This presentation explores the development of a machine learning model to predict NBA player injuries, leveraging historical injury data and player performance metrics.</a:t>
            </a:r>
            <a:endParaRPr lang="en-US" sz="1750" dirty="0"/>
          </a:p>
        </p:txBody>
      </p:sp>
      <p:sp>
        <p:nvSpPr>
          <p:cNvPr id="5" name="Text 2"/>
          <p:cNvSpPr/>
          <p:nvPr/>
        </p:nvSpPr>
        <p:spPr>
          <a:xfrm>
            <a:off x="6280190" y="5838468"/>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Emirhan Utku                                                                Süleyman Yolcu </a:t>
            </a:r>
            <a:endParaRPr lang="en-US" sz="1750" dirty="0"/>
          </a:p>
        </p:txBody>
      </p:sp>
      <p:pic>
        <p:nvPicPr>
          <p:cNvPr id="13" name="Resim 12">
            <a:extLst>
              <a:ext uri="{FF2B5EF4-FFF2-40B4-BE49-F238E27FC236}">
                <a16:creationId xmlns:a16="http://schemas.microsoft.com/office/drawing/2014/main" id="{4DBCBA8F-69CE-304D-9C08-192C4A27C7D1}"/>
              </a:ext>
            </a:extLst>
          </p:cNvPr>
          <p:cNvPicPr>
            <a:picLocks noChangeAspect="1"/>
          </p:cNvPicPr>
          <p:nvPr/>
        </p:nvPicPr>
        <p:blipFill>
          <a:blip r:embed="rId3"/>
          <a:stretch>
            <a:fillRect/>
          </a:stretch>
        </p:blipFill>
        <p:spPr>
          <a:xfrm>
            <a:off x="1" y="39648"/>
            <a:ext cx="4969042" cy="8170251"/>
          </a:xfrm>
          <a:prstGeom prst="rect">
            <a:avLst/>
          </a:prstGeom>
        </p:spPr>
      </p:pic>
      <p:pic>
        <p:nvPicPr>
          <p:cNvPr id="20" name="Resim 19">
            <a:extLst>
              <a:ext uri="{FF2B5EF4-FFF2-40B4-BE49-F238E27FC236}">
                <a16:creationId xmlns:a16="http://schemas.microsoft.com/office/drawing/2014/main" id="{5720C791-813A-11F0-895D-360ACD121303}"/>
              </a:ext>
            </a:extLst>
          </p:cNvPr>
          <p:cNvPicPr>
            <a:picLocks noChangeAspect="1"/>
          </p:cNvPicPr>
          <p:nvPr/>
        </p:nvPicPr>
        <p:blipFill>
          <a:blip r:embed="rId4"/>
          <a:stretch>
            <a:fillRect/>
          </a:stretch>
        </p:blipFill>
        <p:spPr>
          <a:xfrm>
            <a:off x="12908280" y="89788"/>
            <a:ext cx="1486046" cy="148979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44205" y="177991"/>
            <a:ext cx="7850505" cy="1154906"/>
          </a:xfrm>
          <a:prstGeom prst="rect">
            <a:avLst/>
          </a:prstGeom>
          <a:noFill/>
          <a:ln/>
        </p:spPr>
        <p:txBody>
          <a:bodyPr wrap="square" lIns="0" tIns="0" rIns="0" bIns="0" rtlCol="0" anchor="t"/>
          <a:lstStyle/>
          <a:p>
            <a:pPr marL="0" indent="0">
              <a:lnSpc>
                <a:spcPts val="4850"/>
              </a:lnSpc>
              <a:buNone/>
            </a:pPr>
            <a:r>
              <a:rPr lang="en-US" sz="2400" dirty="0">
                <a:solidFill>
                  <a:srgbClr val="FFFFFF"/>
                </a:solidFill>
                <a:latin typeface="Roboto Medium" pitchFamily="34" charset="0"/>
                <a:ea typeface="Roboto Medium" pitchFamily="34" charset="-122"/>
                <a:cs typeface="Roboto Medium" pitchFamily="34" charset="-120"/>
              </a:rPr>
              <a:t>Experimental Evaluation: Model Performance</a:t>
            </a:r>
            <a:endParaRPr lang="en-US" sz="2400" dirty="0"/>
          </a:p>
        </p:txBody>
      </p:sp>
      <p:sp>
        <p:nvSpPr>
          <p:cNvPr id="4" name="Shape 1"/>
          <p:cNvSpPr/>
          <p:nvPr/>
        </p:nvSpPr>
        <p:spPr>
          <a:xfrm>
            <a:off x="6779895" y="1251194"/>
            <a:ext cx="7850505" cy="4688800"/>
          </a:xfrm>
          <a:prstGeom prst="roundRect">
            <a:avLst>
              <a:gd name="adj" fmla="val 1655"/>
            </a:avLst>
          </a:prstGeom>
          <a:noFill/>
          <a:ln w="7620">
            <a:solidFill>
              <a:srgbClr val="FFFFFF">
                <a:alpha val="24000"/>
              </a:srgbClr>
            </a:solidFill>
            <a:prstDash val="solid"/>
          </a:ln>
        </p:spPr>
      </p:sp>
      <p:sp>
        <p:nvSpPr>
          <p:cNvPr id="5" name="Shape 2"/>
          <p:cNvSpPr/>
          <p:nvPr/>
        </p:nvSpPr>
        <p:spPr>
          <a:xfrm>
            <a:off x="6787515" y="1258813"/>
            <a:ext cx="7835265" cy="532567"/>
          </a:xfrm>
          <a:prstGeom prst="rect">
            <a:avLst/>
          </a:prstGeom>
          <a:solidFill>
            <a:srgbClr val="FFFFFF">
              <a:alpha val="4000"/>
            </a:srgbClr>
          </a:solidFill>
          <a:ln/>
        </p:spPr>
        <p:txBody>
          <a:bodyPr/>
          <a:lstStyle/>
          <a:p>
            <a:endParaRPr lang="tr-TR"/>
          </a:p>
        </p:txBody>
      </p:sp>
      <p:sp>
        <p:nvSpPr>
          <p:cNvPr id="6" name="Text 3"/>
          <p:cNvSpPr/>
          <p:nvPr/>
        </p:nvSpPr>
        <p:spPr>
          <a:xfrm>
            <a:off x="6972657" y="1377281"/>
            <a:ext cx="119360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Algorithm</a:t>
            </a:r>
            <a:endParaRPr lang="en-US" sz="1450" dirty="0"/>
          </a:p>
        </p:txBody>
      </p:sp>
      <p:sp>
        <p:nvSpPr>
          <p:cNvPr id="7" name="Text 4"/>
          <p:cNvSpPr/>
          <p:nvPr/>
        </p:nvSpPr>
        <p:spPr>
          <a:xfrm>
            <a:off x="8281087" y="1376215"/>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Initial Accuracy</a:t>
            </a:r>
            <a:endParaRPr lang="en-US" sz="1450" dirty="0"/>
          </a:p>
        </p:txBody>
      </p:sp>
      <p:sp>
        <p:nvSpPr>
          <p:cNvPr id="8" name="Text 5"/>
          <p:cNvSpPr/>
          <p:nvPr/>
        </p:nvSpPr>
        <p:spPr>
          <a:xfrm>
            <a:off x="10110430" y="1377281"/>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Precision</a:t>
            </a:r>
            <a:endParaRPr lang="en-US" sz="1450" dirty="0"/>
          </a:p>
        </p:txBody>
      </p:sp>
      <p:sp>
        <p:nvSpPr>
          <p:cNvPr id="9" name="Text 6"/>
          <p:cNvSpPr/>
          <p:nvPr/>
        </p:nvSpPr>
        <p:spPr>
          <a:xfrm>
            <a:off x="11677411" y="1377281"/>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Recall</a:t>
            </a:r>
            <a:endParaRPr lang="en-US" sz="1450" dirty="0"/>
          </a:p>
        </p:txBody>
      </p:sp>
      <p:sp>
        <p:nvSpPr>
          <p:cNvPr id="10" name="Text 7"/>
          <p:cNvSpPr/>
          <p:nvPr/>
        </p:nvSpPr>
        <p:spPr>
          <a:xfrm>
            <a:off x="13244393" y="1377281"/>
            <a:ext cx="119360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F1-score</a:t>
            </a:r>
            <a:endParaRPr lang="en-US" sz="1450" dirty="0"/>
          </a:p>
        </p:txBody>
      </p:sp>
      <p:sp>
        <p:nvSpPr>
          <p:cNvPr id="11" name="Shape 8"/>
          <p:cNvSpPr/>
          <p:nvPr/>
        </p:nvSpPr>
        <p:spPr>
          <a:xfrm>
            <a:off x="6787515" y="1791380"/>
            <a:ext cx="7835265" cy="828199"/>
          </a:xfrm>
          <a:prstGeom prst="rect">
            <a:avLst/>
          </a:prstGeom>
          <a:solidFill>
            <a:srgbClr val="000000">
              <a:alpha val="4000"/>
            </a:srgbClr>
          </a:solidFill>
          <a:ln/>
        </p:spPr>
      </p:sp>
      <p:sp>
        <p:nvSpPr>
          <p:cNvPr id="12" name="Text 9"/>
          <p:cNvSpPr/>
          <p:nvPr/>
        </p:nvSpPr>
        <p:spPr>
          <a:xfrm>
            <a:off x="6972657" y="1909847"/>
            <a:ext cx="1193602" cy="591264"/>
          </a:xfrm>
          <a:prstGeom prst="rect">
            <a:avLst/>
          </a:prstGeom>
          <a:noFill/>
          <a:ln/>
        </p:spPr>
        <p:txBody>
          <a:bodyPr wrap="squar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Logistic Regression</a:t>
            </a:r>
            <a:endParaRPr lang="en-US" sz="1450" dirty="0"/>
          </a:p>
        </p:txBody>
      </p:sp>
      <p:sp>
        <p:nvSpPr>
          <p:cNvPr id="13" name="Text 10"/>
          <p:cNvSpPr/>
          <p:nvPr/>
        </p:nvSpPr>
        <p:spPr>
          <a:xfrm>
            <a:off x="8543448" y="1909847"/>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76.37%</a:t>
            </a:r>
            <a:endParaRPr lang="en-US" sz="1450" dirty="0"/>
          </a:p>
        </p:txBody>
      </p:sp>
      <p:sp>
        <p:nvSpPr>
          <p:cNvPr id="14" name="Text 11"/>
          <p:cNvSpPr/>
          <p:nvPr/>
        </p:nvSpPr>
        <p:spPr>
          <a:xfrm>
            <a:off x="10110430" y="1909847"/>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65.25%</a:t>
            </a:r>
            <a:endParaRPr lang="en-US" sz="1450" dirty="0"/>
          </a:p>
        </p:txBody>
      </p:sp>
      <p:sp>
        <p:nvSpPr>
          <p:cNvPr id="15" name="Text 12"/>
          <p:cNvSpPr/>
          <p:nvPr/>
        </p:nvSpPr>
        <p:spPr>
          <a:xfrm>
            <a:off x="11677411" y="1909847"/>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32.35%</a:t>
            </a:r>
            <a:endParaRPr lang="en-US" sz="1450" dirty="0"/>
          </a:p>
        </p:txBody>
      </p:sp>
      <p:sp>
        <p:nvSpPr>
          <p:cNvPr id="16" name="Text 13"/>
          <p:cNvSpPr/>
          <p:nvPr/>
        </p:nvSpPr>
        <p:spPr>
          <a:xfrm>
            <a:off x="13244393" y="1909847"/>
            <a:ext cx="119360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43.26%</a:t>
            </a:r>
            <a:endParaRPr lang="en-US" sz="1450" dirty="0"/>
          </a:p>
        </p:txBody>
      </p:sp>
      <p:sp>
        <p:nvSpPr>
          <p:cNvPr id="17" name="Shape 14"/>
          <p:cNvSpPr/>
          <p:nvPr/>
        </p:nvSpPr>
        <p:spPr>
          <a:xfrm>
            <a:off x="6787515" y="2619579"/>
            <a:ext cx="7835265" cy="532567"/>
          </a:xfrm>
          <a:prstGeom prst="rect">
            <a:avLst/>
          </a:prstGeom>
          <a:solidFill>
            <a:srgbClr val="FFFFFF">
              <a:alpha val="4000"/>
            </a:srgbClr>
          </a:solidFill>
          <a:ln/>
        </p:spPr>
      </p:sp>
      <p:sp>
        <p:nvSpPr>
          <p:cNvPr id="18" name="Text 15"/>
          <p:cNvSpPr/>
          <p:nvPr/>
        </p:nvSpPr>
        <p:spPr>
          <a:xfrm>
            <a:off x="6972657" y="2738046"/>
            <a:ext cx="119360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Decision Tree</a:t>
            </a:r>
            <a:endParaRPr lang="en-US" sz="1450" dirty="0"/>
          </a:p>
        </p:txBody>
      </p:sp>
      <p:sp>
        <p:nvSpPr>
          <p:cNvPr id="19" name="Text 16"/>
          <p:cNvSpPr/>
          <p:nvPr/>
        </p:nvSpPr>
        <p:spPr>
          <a:xfrm>
            <a:off x="8543448" y="2738046"/>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86.67%</a:t>
            </a:r>
            <a:endParaRPr lang="en-US" sz="1450" dirty="0"/>
          </a:p>
        </p:txBody>
      </p:sp>
      <p:sp>
        <p:nvSpPr>
          <p:cNvPr id="20" name="Text 17"/>
          <p:cNvSpPr/>
          <p:nvPr/>
        </p:nvSpPr>
        <p:spPr>
          <a:xfrm>
            <a:off x="10110430" y="2738046"/>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70.00%</a:t>
            </a:r>
            <a:endParaRPr lang="en-US" sz="1450" dirty="0"/>
          </a:p>
        </p:txBody>
      </p:sp>
      <p:sp>
        <p:nvSpPr>
          <p:cNvPr id="21" name="Text 18"/>
          <p:cNvSpPr/>
          <p:nvPr/>
        </p:nvSpPr>
        <p:spPr>
          <a:xfrm>
            <a:off x="11677411" y="2738046"/>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91.18%</a:t>
            </a:r>
            <a:endParaRPr lang="en-US" sz="1450" dirty="0"/>
          </a:p>
        </p:txBody>
      </p:sp>
      <p:sp>
        <p:nvSpPr>
          <p:cNvPr id="22" name="Text 19"/>
          <p:cNvSpPr/>
          <p:nvPr/>
        </p:nvSpPr>
        <p:spPr>
          <a:xfrm>
            <a:off x="13244393" y="2738046"/>
            <a:ext cx="119360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79.20%</a:t>
            </a:r>
            <a:endParaRPr lang="en-US" sz="1450" dirty="0"/>
          </a:p>
        </p:txBody>
      </p:sp>
      <p:sp>
        <p:nvSpPr>
          <p:cNvPr id="23" name="Shape 20"/>
          <p:cNvSpPr/>
          <p:nvPr/>
        </p:nvSpPr>
        <p:spPr>
          <a:xfrm>
            <a:off x="6787515" y="3152145"/>
            <a:ext cx="7835265" cy="828199"/>
          </a:xfrm>
          <a:prstGeom prst="rect">
            <a:avLst/>
          </a:prstGeom>
          <a:solidFill>
            <a:srgbClr val="000000">
              <a:alpha val="4000"/>
            </a:srgbClr>
          </a:solidFill>
          <a:ln/>
        </p:spPr>
      </p:sp>
      <p:sp>
        <p:nvSpPr>
          <p:cNvPr id="24" name="Text 21"/>
          <p:cNvSpPr/>
          <p:nvPr/>
        </p:nvSpPr>
        <p:spPr>
          <a:xfrm>
            <a:off x="6972657" y="3270613"/>
            <a:ext cx="1193602" cy="591264"/>
          </a:xfrm>
          <a:prstGeom prst="rect">
            <a:avLst/>
          </a:prstGeom>
          <a:noFill/>
          <a:ln/>
        </p:spPr>
        <p:txBody>
          <a:bodyPr wrap="squar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Random Forest</a:t>
            </a:r>
            <a:endParaRPr lang="en-US" sz="1450" dirty="0"/>
          </a:p>
        </p:txBody>
      </p:sp>
      <p:sp>
        <p:nvSpPr>
          <p:cNvPr id="25" name="Text 22"/>
          <p:cNvSpPr/>
          <p:nvPr/>
        </p:nvSpPr>
        <p:spPr>
          <a:xfrm>
            <a:off x="8543448" y="3270613"/>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94.97%</a:t>
            </a:r>
            <a:endParaRPr lang="en-US" sz="1450" dirty="0"/>
          </a:p>
        </p:txBody>
      </p:sp>
      <p:sp>
        <p:nvSpPr>
          <p:cNvPr id="26" name="Text 23"/>
          <p:cNvSpPr/>
          <p:nvPr/>
        </p:nvSpPr>
        <p:spPr>
          <a:xfrm>
            <a:off x="10110430" y="3270613"/>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91.49%</a:t>
            </a:r>
            <a:endParaRPr lang="en-US" sz="1450" dirty="0"/>
          </a:p>
        </p:txBody>
      </p:sp>
      <p:sp>
        <p:nvSpPr>
          <p:cNvPr id="27" name="Text 24"/>
          <p:cNvSpPr/>
          <p:nvPr/>
        </p:nvSpPr>
        <p:spPr>
          <a:xfrm>
            <a:off x="11677411" y="3270613"/>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90.34%</a:t>
            </a:r>
            <a:endParaRPr lang="en-US" sz="1450" dirty="0"/>
          </a:p>
        </p:txBody>
      </p:sp>
      <p:sp>
        <p:nvSpPr>
          <p:cNvPr id="28" name="Text 25"/>
          <p:cNvSpPr/>
          <p:nvPr/>
        </p:nvSpPr>
        <p:spPr>
          <a:xfrm>
            <a:off x="13244393" y="3270613"/>
            <a:ext cx="119360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90.91%</a:t>
            </a:r>
            <a:endParaRPr lang="en-US" sz="1450" dirty="0"/>
          </a:p>
        </p:txBody>
      </p:sp>
      <p:sp>
        <p:nvSpPr>
          <p:cNvPr id="29" name="Shape 26"/>
          <p:cNvSpPr/>
          <p:nvPr/>
        </p:nvSpPr>
        <p:spPr>
          <a:xfrm>
            <a:off x="6787515" y="3980344"/>
            <a:ext cx="7835265" cy="828199"/>
          </a:xfrm>
          <a:prstGeom prst="rect">
            <a:avLst/>
          </a:prstGeom>
          <a:solidFill>
            <a:srgbClr val="FFFFFF">
              <a:alpha val="4000"/>
            </a:srgbClr>
          </a:solidFill>
          <a:ln/>
        </p:spPr>
      </p:sp>
      <p:sp>
        <p:nvSpPr>
          <p:cNvPr id="30" name="Text 27"/>
          <p:cNvSpPr/>
          <p:nvPr/>
        </p:nvSpPr>
        <p:spPr>
          <a:xfrm>
            <a:off x="6972657" y="4098811"/>
            <a:ext cx="1193602" cy="591264"/>
          </a:xfrm>
          <a:prstGeom prst="rect">
            <a:avLst/>
          </a:prstGeom>
          <a:noFill/>
          <a:ln/>
        </p:spPr>
        <p:txBody>
          <a:bodyPr wrap="squar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K-Nearest Neighbors</a:t>
            </a:r>
            <a:endParaRPr lang="en-US" sz="1450" dirty="0"/>
          </a:p>
        </p:txBody>
      </p:sp>
      <p:sp>
        <p:nvSpPr>
          <p:cNvPr id="31" name="Text 28"/>
          <p:cNvSpPr/>
          <p:nvPr/>
        </p:nvSpPr>
        <p:spPr>
          <a:xfrm>
            <a:off x="8543448" y="4098811"/>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77.54%</a:t>
            </a:r>
            <a:endParaRPr lang="en-US" sz="1450" dirty="0"/>
          </a:p>
        </p:txBody>
      </p:sp>
      <p:sp>
        <p:nvSpPr>
          <p:cNvPr id="32" name="Text 29"/>
          <p:cNvSpPr/>
          <p:nvPr/>
        </p:nvSpPr>
        <p:spPr>
          <a:xfrm>
            <a:off x="10110430" y="4098811"/>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58.65%</a:t>
            </a:r>
            <a:endParaRPr lang="en-US" sz="1450" dirty="0"/>
          </a:p>
        </p:txBody>
      </p:sp>
      <p:sp>
        <p:nvSpPr>
          <p:cNvPr id="33" name="Text 30"/>
          <p:cNvSpPr/>
          <p:nvPr/>
        </p:nvSpPr>
        <p:spPr>
          <a:xfrm>
            <a:off x="11677411" y="4098811"/>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65.55%</a:t>
            </a:r>
            <a:endParaRPr lang="en-US" sz="1450" dirty="0"/>
          </a:p>
        </p:txBody>
      </p:sp>
      <p:sp>
        <p:nvSpPr>
          <p:cNvPr id="34" name="Text 31"/>
          <p:cNvSpPr/>
          <p:nvPr/>
        </p:nvSpPr>
        <p:spPr>
          <a:xfrm>
            <a:off x="13244393" y="4098811"/>
            <a:ext cx="119360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61.90%</a:t>
            </a:r>
            <a:endParaRPr lang="en-US" sz="1450" dirty="0"/>
          </a:p>
        </p:txBody>
      </p:sp>
      <p:sp>
        <p:nvSpPr>
          <p:cNvPr id="35" name="Shape 32"/>
          <p:cNvSpPr/>
          <p:nvPr/>
        </p:nvSpPr>
        <p:spPr>
          <a:xfrm>
            <a:off x="6787515" y="4808543"/>
            <a:ext cx="7835265" cy="1123831"/>
          </a:xfrm>
          <a:prstGeom prst="rect">
            <a:avLst/>
          </a:prstGeom>
          <a:solidFill>
            <a:srgbClr val="000000">
              <a:alpha val="4000"/>
            </a:srgbClr>
          </a:solidFill>
          <a:ln/>
        </p:spPr>
      </p:sp>
      <p:sp>
        <p:nvSpPr>
          <p:cNvPr id="36" name="Text 33"/>
          <p:cNvSpPr/>
          <p:nvPr/>
        </p:nvSpPr>
        <p:spPr>
          <a:xfrm>
            <a:off x="6972657" y="4927010"/>
            <a:ext cx="1193602" cy="886897"/>
          </a:xfrm>
          <a:prstGeom prst="rect">
            <a:avLst/>
          </a:prstGeom>
          <a:noFill/>
          <a:ln/>
        </p:spPr>
        <p:txBody>
          <a:bodyPr wrap="squar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Support Vector Machine</a:t>
            </a:r>
            <a:endParaRPr lang="en-US" sz="1450" dirty="0"/>
          </a:p>
        </p:txBody>
      </p:sp>
      <p:sp>
        <p:nvSpPr>
          <p:cNvPr id="37" name="Text 34"/>
          <p:cNvSpPr/>
          <p:nvPr/>
        </p:nvSpPr>
        <p:spPr>
          <a:xfrm>
            <a:off x="8543448" y="4927010"/>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80.47%</a:t>
            </a:r>
            <a:endParaRPr lang="en-US" sz="1450" dirty="0"/>
          </a:p>
        </p:txBody>
      </p:sp>
      <p:sp>
        <p:nvSpPr>
          <p:cNvPr id="38" name="Text 35"/>
          <p:cNvSpPr/>
          <p:nvPr/>
        </p:nvSpPr>
        <p:spPr>
          <a:xfrm>
            <a:off x="10110430" y="4927010"/>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74.83%</a:t>
            </a:r>
            <a:endParaRPr lang="en-US" sz="1450" dirty="0"/>
          </a:p>
        </p:txBody>
      </p:sp>
      <p:sp>
        <p:nvSpPr>
          <p:cNvPr id="39" name="Text 36"/>
          <p:cNvSpPr/>
          <p:nvPr/>
        </p:nvSpPr>
        <p:spPr>
          <a:xfrm>
            <a:off x="11677411" y="4927010"/>
            <a:ext cx="118979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44.96%</a:t>
            </a:r>
            <a:endParaRPr lang="en-US" sz="1450" dirty="0"/>
          </a:p>
        </p:txBody>
      </p:sp>
      <p:sp>
        <p:nvSpPr>
          <p:cNvPr id="40" name="Text 37"/>
          <p:cNvSpPr/>
          <p:nvPr/>
        </p:nvSpPr>
        <p:spPr>
          <a:xfrm>
            <a:off x="13244393" y="4927010"/>
            <a:ext cx="1193602" cy="295632"/>
          </a:xfrm>
          <a:prstGeom prst="rect">
            <a:avLst/>
          </a:prstGeom>
          <a:noFill/>
          <a:ln/>
        </p:spPr>
        <p:txBody>
          <a:bodyPr wrap="none" lIns="0" tIns="0" rIns="0" bIns="0" rtlCol="0" anchor="t"/>
          <a:lstStyle/>
          <a:p>
            <a:pPr marL="0" indent="0">
              <a:lnSpc>
                <a:spcPts val="2300"/>
              </a:lnSpc>
              <a:buNone/>
            </a:pPr>
            <a:r>
              <a:rPr lang="en-US" sz="1450" dirty="0">
                <a:solidFill>
                  <a:srgbClr val="CFD0D8"/>
                </a:solidFill>
                <a:latin typeface="Roboto" pitchFamily="34" charset="0"/>
                <a:ea typeface="Roboto" pitchFamily="34" charset="-122"/>
                <a:cs typeface="Roboto" pitchFamily="34" charset="-120"/>
              </a:rPr>
              <a:t>56.17%</a:t>
            </a:r>
            <a:endParaRPr lang="en-US" sz="1450" dirty="0"/>
          </a:p>
        </p:txBody>
      </p:sp>
      <p:sp>
        <p:nvSpPr>
          <p:cNvPr id="41" name="Text 38"/>
          <p:cNvSpPr/>
          <p:nvPr/>
        </p:nvSpPr>
        <p:spPr>
          <a:xfrm>
            <a:off x="6900061" y="6105743"/>
            <a:ext cx="7537934" cy="717227"/>
          </a:xfrm>
          <a:prstGeom prst="rect">
            <a:avLst/>
          </a:prstGeom>
          <a:noFill/>
          <a:ln/>
        </p:spPr>
        <p:txBody>
          <a:bodyPr wrap="square" lIns="0" tIns="0" rIns="0" bIns="0" rtlCol="0" anchor="t"/>
          <a:lstStyle/>
          <a:p>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results</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highlight</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strengths</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of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each</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algorithm</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Random</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Forest</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excelled</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due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to</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its</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ensemble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nature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effectively</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handling</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complex</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patterns</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SVM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performed</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well</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after</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tuning</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benefiting</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from</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clear</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decision</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boundaries</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in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high-dimensional</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data. KNN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improved</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significantly</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with</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optimized</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hyperparameters</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while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Logistic</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Regression</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Decision</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Tree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delivered</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stable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but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less</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impressive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results</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due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to</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their</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simplicity</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Overall</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results</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emphasize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importance</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of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algorithm</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selection</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proper</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tuning</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for</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achieving</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high</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600" dirty="0" err="1">
                <a:solidFill>
                  <a:schemeClr val="bg2"/>
                </a:solidFill>
                <a:latin typeface="Roboto" panose="02000000000000000000" pitchFamily="2" charset="0"/>
                <a:ea typeface="Roboto" panose="02000000000000000000" pitchFamily="2" charset="0"/>
                <a:cs typeface="Roboto" panose="02000000000000000000" pitchFamily="2" charset="0"/>
              </a:rPr>
              <a:t>accuracy</a:t>
            </a:r>
            <a:r>
              <a:rPr lang="tr-TR" sz="1600" dirty="0">
                <a:solidFill>
                  <a:schemeClr val="bg2"/>
                </a:solidFill>
                <a:latin typeface="Roboto" panose="02000000000000000000" pitchFamily="2" charset="0"/>
                <a:ea typeface="Roboto" panose="02000000000000000000" pitchFamily="2" charset="0"/>
                <a:cs typeface="Roboto" panose="02000000000000000000" pitchFamily="2" charset="0"/>
              </a:rPr>
              <a:t>.</a:t>
            </a:r>
          </a:p>
        </p:txBody>
      </p:sp>
      <p:pic>
        <p:nvPicPr>
          <p:cNvPr id="42" name="Resim 41">
            <a:extLst>
              <a:ext uri="{FF2B5EF4-FFF2-40B4-BE49-F238E27FC236}">
                <a16:creationId xmlns:a16="http://schemas.microsoft.com/office/drawing/2014/main" id="{71260B7B-1EF5-3D3F-78EE-5DED0543C00D}"/>
              </a:ext>
            </a:extLst>
          </p:cNvPr>
          <p:cNvPicPr>
            <a:picLocks noChangeAspect="1"/>
          </p:cNvPicPr>
          <p:nvPr/>
        </p:nvPicPr>
        <p:blipFill>
          <a:blip r:embed="rId3"/>
          <a:stretch>
            <a:fillRect/>
          </a:stretch>
        </p:blipFill>
        <p:spPr>
          <a:xfrm>
            <a:off x="560743" y="1251194"/>
            <a:ext cx="5479986" cy="56686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8423" y="81796"/>
            <a:ext cx="11846481" cy="650319"/>
          </a:xfrm>
          <a:prstGeom prst="rect">
            <a:avLst/>
          </a:prstGeom>
          <a:noFill/>
          <a:ln/>
        </p:spPr>
        <p:txBody>
          <a:bodyPr wrap="none" lIns="0" tIns="0" rIns="0" bIns="0" rtlCol="0" anchor="t"/>
          <a:lstStyle/>
          <a:p>
            <a:pPr marL="0" indent="0">
              <a:lnSpc>
                <a:spcPts val="5100"/>
              </a:lnSpc>
              <a:buNone/>
            </a:pPr>
            <a:r>
              <a:rPr lang="en-US" sz="4050" dirty="0">
                <a:solidFill>
                  <a:srgbClr val="FFFFFF"/>
                </a:solidFill>
                <a:latin typeface="Roboto Medium" pitchFamily="34" charset="0"/>
                <a:ea typeface="Roboto Medium" pitchFamily="34" charset="-122"/>
                <a:cs typeface="Roboto Medium" pitchFamily="34" charset="-120"/>
              </a:rPr>
              <a:t>Algorithm Comparison: Strengths and Weaknesses</a:t>
            </a:r>
            <a:endParaRPr lang="en-US" sz="4050" dirty="0"/>
          </a:p>
        </p:txBody>
      </p:sp>
      <p:sp>
        <p:nvSpPr>
          <p:cNvPr id="3" name="Text 1"/>
          <p:cNvSpPr/>
          <p:nvPr/>
        </p:nvSpPr>
        <p:spPr>
          <a:xfrm>
            <a:off x="705564" y="1270801"/>
            <a:ext cx="2601635" cy="325160"/>
          </a:xfrm>
          <a:prstGeom prst="rect">
            <a:avLst/>
          </a:prstGeom>
          <a:noFill/>
          <a:ln/>
        </p:spPr>
        <p:txBody>
          <a:bodyPr wrap="non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Random Forest</a:t>
            </a:r>
            <a:endParaRPr lang="en-US" sz="2000" dirty="0"/>
          </a:p>
        </p:txBody>
      </p:sp>
      <p:sp>
        <p:nvSpPr>
          <p:cNvPr id="4" name="Text 2"/>
          <p:cNvSpPr/>
          <p:nvPr/>
        </p:nvSpPr>
        <p:spPr>
          <a:xfrm>
            <a:off x="705566" y="2354582"/>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Most reliable across all metrics.</a:t>
            </a:r>
            <a:endParaRPr lang="en-US" sz="1600" dirty="0"/>
          </a:p>
        </p:txBody>
      </p:sp>
      <p:sp>
        <p:nvSpPr>
          <p:cNvPr id="5" name="Text 3"/>
          <p:cNvSpPr/>
          <p:nvPr/>
        </p:nvSpPr>
        <p:spPr>
          <a:xfrm>
            <a:off x="705566" y="3207665"/>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Handles complex relationships and identifies key factors.</a:t>
            </a:r>
            <a:endParaRPr lang="en-US" sz="1600" dirty="0"/>
          </a:p>
        </p:txBody>
      </p:sp>
      <p:sp>
        <p:nvSpPr>
          <p:cNvPr id="6" name="Text 4"/>
          <p:cNvSpPr/>
          <p:nvPr/>
        </p:nvSpPr>
        <p:spPr>
          <a:xfrm>
            <a:off x="4315383" y="1270801"/>
            <a:ext cx="2601635" cy="325160"/>
          </a:xfrm>
          <a:prstGeom prst="rect">
            <a:avLst/>
          </a:prstGeom>
          <a:noFill/>
          <a:ln/>
        </p:spPr>
        <p:txBody>
          <a:bodyPr wrap="non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Decision Tree</a:t>
            </a:r>
            <a:endParaRPr lang="en-US" sz="2000" dirty="0"/>
          </a:p>
        </p:txBody>
      </p:sp>
      <p:sp>
        <p:nvSpPr>
          <p:cNvPr id="7" name="Text 5"/>
          <p:cNvSpPr/>
          <p:nvPr/>
        </p:nvSpPr>
        <p:spPr>
          <a:xfrm>
            <a:off x="4315383" y="2238308"/>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Identifies injury-prone players with interpretable results.</a:t>
            </a:r>
            <a:endParaRPr lang="en-US" sz="1600" dirty="0"/>
          </a:p>
        </p:txBody>
      </p:sp>
      <p:sp>
        <p:nvSpPr>
          <p:cNvPr id="8" name="Text 6"/>
          <p:cNvSpPr/>
          <p:nvPr/>
        </p:nvSpPr>
        <p:spPr>
          <a:xfrm>
            <a:off x="4315383" y="3175261"/>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Useful for understanding factors contributing to injuries.</a:t>
            </a:r>
            <a:endParaRPr lang="en-US" sz="1600" dirty="0"/>
          </a:p>
        </p:txBody>
      </p:sp>
      <p:sp>
        <p:nvSpPr>
          <p:cNvPr id="9" name="Text 7"/>
          <p:cNvSpPr/>
          <p:nvPr/>
        </p:nvSpPr>
        <p:spPr>
          <a:xfrm>
            <a:off x="7874316" y="1266549"/>
            <a:ext cx="2912626" cy="650319"/>
          </a:xfrm>
          <a:prstGeom prst="rect">
            <a:avLst/>
          </a:prstGeom>
          <a:noFill/>
          <a:ln/>
        </p:spPr>
        <p:txBody>
          <a:bodyPr wrap="squar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Support Vector Machine</a:t>
            </a:r>
            <a:endParaRPr lang="en-US" sz="2000" dirty="0"/>
          </a:p>
        </p:txBody>
      </p:sp>
      <p:sp>
        <p:nvSpPr>
          <p:cNvPr id="10" name="Text 8"/>
          <p:cNvSpPr/>
          <p:nvPr/>
        </p:nvSpPr>
        <p:spPr>
          <a:xfrm>
            <a:off x="7819291" y="2322178"/>
            <a:ext cx="2912626" cy="998696"/>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Reasonably well for balanced datasets and high-dimensional data.</a:t>
            </a:r>
            <a:endParaRPr lang="en-US" sz="1600" dirty="0"/>
          </a:p>
        </p:txBody>
      </p:sp>
      <p:sp>
        <p:nvSpPr>
          <p:cNvPr id="11" name="Text 9"/>
          <p:cNvSpPr/>
          <p:nvPr/>
        </p:nvSpPr>
        <p:spPr>
          <a:xfrm>
            <a:off x="11323199" y="1266548"/>
            <a:ext cx="2912626" cy="650319"/>
          </a:xfrm>
          <a:prstGeom prst="rect">
            <a:avLst/>
          </a:prstGeom>
          <a:noFill/>
          <a:ln/>
        </p:spPr>
        <p:txBody>
          <a:bodyPr wrap="squar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K-Nearest Neighbors</a:t>
            </a:r>
            <a:endParaRPr lang="en-US" sz="2000" dirty="0"/>
          </a:p>
        </p:txBody>
      </p:sp>
      <p:sp>
        <p:nvSpPr>
          <p:cNvPr id="12" name="Text 10"/>
          <p:cNvSpPr/>
          <p:nvPr/>
        </p:nvSpPr>
        <p:spPr>
          <a:xfrm>
            <a:off x="11323199" y="2335767"/>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Adequately identifies injured players with fair results.</a:t>
            </a:r>
            <a:endParaRPr lang="en-US" sz="1600" dirty="0"/>
          </a:p>
        </p:txBody>
      </p:sp>
      <p:sp>
        <p:nvSpPr>
          <p:cNvPr id="13" name="Text 11"/>
          <p:cNvSpPr/>
          <p:nvPr/>
        </p:nvSpPr>
        <p:spPr>
          <a:xfrm>
            <a:off x="705564" y="4490002"/>
            <a:ext cx="2601635" cy="325160"/>
          </a:xfrm>
          <a:prstGeom prst="rect">
            <a:avLst/>
          </a:prstGeom>
          <a:noFill/>
          <a:ln/>
        </p:spPr>
        <p:txBody>
          <a:bodyPr wrap="non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Weaknesses</a:t>
            </a:r>
            <a:endParaRPr lang="en-US" sz="2000" dirty="0"/>
          </a:p>
        </p:txBody>
      </p:sp>
      <p:sp>
        <p:nvSpPr>
          <p:cNvPr id="14" name="Text 12"/>
          <p:cNvSpPr/>
          <p:nvPr/>
        </p:nvSpPr>
        <p:spPr>
          <a:xfrm>
            <a:off x="705564" y="5078838"/>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Requires more computational resources.</a:t>
            </a:r>
            <a:endParaRPr lang="en-US" sz="1600" dirty="0"/>
          </a:p>
        </p:txBody>
      </p:sp>
      <p:sp>
        <p:nvSpPr>
          <p:cNvPr id="15" name="Text 13"/>
          <p:cNvSpPr/>
          <p:nvPr/>
        </p:nvSpPr>
        <p:spPr>
          <a:xfrm>
            <a:off x="705564" y="5931921"/>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May overfit without proper tuning.</a:t>
            </a:r>
            <a:endParaRPr lang="en-US" sz="1600" dirty="0"/>
          </a:p>
        </p:txBody>
      </p:sp>
      <p:sp>
        <p:nvSpPr>
          <p:cNvPr id="16" name="Text 14"/>
          <p:cNvSpPr/>
          <p:nvPr/>
        </p:nvSpPr>
        <p:spPr>
          <a:xfrm>
            <a:off x="4338241" y="4485267"/>
            <a:ext cx="2601635" cy="325160"/>
          </a:xfrm>
          <a:prstGeom prst="rect">
            <a:avLst/>
          </a:prstGeom>
          <a:noFill/>
          <a:ln/>
        </p:spPr>
        <p:txBody>
          <a:bodyPr wrap="non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Weaknesses</a:t>
            </a:r>
            <a:endParaRPr lang="en-US" sz="2000" dirty="0"/>
          </a:p>
        </p:txBody>
      </p:sp>
      <p:sp>
        <p:nvSpPr>
          <p:cNvPr id="17" name="Text 15"/>
          <p:cNvSpPr/>
          <p:nvPr/>
        </p:nvSpPr>
        <p:spPr>
          <a:xfrm>
            <a:off x="4338241" y="5149204"/>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Less robust than ensemble methods.</a:t>
            </a:r>
            <a:endParaRPr lang="en-US" sz="1600" dirty="0"/>
          </a:p>
        </p:txBody>
      </p:sp>
      <p:sp>
        <p:nvSpPr>
          <p:cNvPr id="18" name="Text 16"/>
          <p:cNvSpPr/>
          <p:nvPr/>
        </p:nvSpPr>
        <p:spPr>
          <a:xfrm>
            <a:off x="4338241" y="6002287"/>
            <a:ext cx="2912626" cy="332899"/>
          </a:xfrm>
          <a:prstGeom prst="rect">
            <a:avLst/>
          </a:prstGeom>
          <a:noFill/>
          <a:ln/>
        </p:spPr>
        <p:txBody>
          <a:bodyPr wrap="non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Prone to false positives.</a:t>
            </a:r>
            <a:endParaRPr lang="en-US" sz="1600" dirty="0"/>
          </a:p>
        </p:txBody>
      </p:sp>
      <p:sp>
        <p:nvSpPr>
          <p:cNvPr id="19" name="Text 17"/>
          <p:cNvSpPr/>
          <p:nvPr/>
        </p:nvSpPr>
        <p:spPr>
          <a:xfrm>
            <a:off x="7948060" y="4485268"/>
            <a:ext cx="2912626" cy="650319"/>
          </a:xfrm>
          <a:prstGeom prst="rect">
            <a:avLst/>
          </a:prstGeom>
          <a:noFill/>
          <a:ln/>
        </p:spPr>
        <p:txBody>
          <a:bodyPr wrap="squar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Weaknesses</a:t>
            </a:r>
            <a:endParaRPr lang="en-US" sz="2000" dirty="0"/>
          </a:p>
        </p:txBody>
      </p:sp>
      <p:sp>
        <p:nvSpPr>
          <p:cNvPr id="20" name="Text 18"/>
          <p:cNvSpPr/>
          <p:nvPr/>
        </p:nvSpPr>
        <p:spPr>
          <a:xfrm>
            <a:off x="7874316" y="4997712"/>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Struggles to identify all injury-prone players.</a:t>
            </a:r>
            <a:endParaRPr lang="en-US" sz="1600" dirty="0"/>
          </a:p>
        </p:txBody>
      </p:sp>
      <p:sp>
        <p:nvSpPr>
          <p:cNvPr id="21" name="Text 19"/>
          <p:cNvSpPr/>
          <p:nvPr/>
        </p:nvSpPr>
        <p:spPr>
          <a:xfrm>
            <a:off x="7874316" y="5850794"/>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Requires significant effort for parameter tuning.</a:t>
            </a:r>
            <a:endParaRPr lang="en-US" sz="1600" dirty="0"/>
          </a:p>
        </p:txBody>
      </p:sp>
      <p:sp>
        <p:nvSpPr>
          <p:cNvPr id="22" name="Text 20"/>
          <p:cNvSpPr/>
          <p:nvPr/>
        </p:nvSpPr>
        <p:spPr>
          <a:xfrm>
            <a:off x="11484134" y="4428519"/>
            <a:ext cx="2912626" cy="650319"/>
          </a:xfrm>
          <a:prstGeom prst="rect">
            <a:avLst/>
          </a:prstGeom>
          <a:noFill/>
          <a:ln/>
        </p:spPr>
        <p:txBody>
          <a:bodyPr wrap="squar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Weaknesses</a:t>
            </a:r>
            <a:endParaRPr lang="en-US" sz="2000" dirty="0"/>
          </a:p>
        </p:txBody>
      </p:sp>
      <p:sp>
        <p:nvSpPr>
          <p:cNvPr id="23" name="Text 21"/>
          <p:cNvSpPr/>
          <p:nvPr/>
        </p:nvSpPr>
        <p:spPr>
          <a:xfrm>
            <a:off x="11323199" y="4997712"/>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Sensitive to noisy data and larger datasets.</a:t>
            </a:r>
            <a:endParaRPr lang="en-US" sz="1600" dirty="0"/>
          </a:p>
        </p:txBody>
      </p:sp>
      <p:sp>
        <p:nvSpPr>
          <p:cNvPr id="24" name="Text 22"/>
          <p:cNvSpPr/>
          <p:nvPr/>
        </p:nvSpPr>
        <p:spPr>
          <a:xfrm>
            <a:off x="11323199" y="5850794"/>
            <a:ext cx="2912626" cy="665798"/>
          </a:xfrm>
          <a:prstGeom prst="rect">
            <a:avLst/>
          </a:prstGeom>
          <a:noFill/>
          <a:ln/>
        </p:spPr>
        <p:txBody>
          <a:bodyPr wrap="square" lIns="0" tIns="0" rIns="0" bIns="0" rtlCol="0" anchor="t"/>
          <a:lstStyle/>
          <a:p>
            <a:pPr marL="285750" indent="-285750">
              <a:lnSpc>
                <a:spcPts val="2600"/>
              </a:lnSpc>
              <a:buFont typeface="Arial" panose="020B0604020202020204" pitchFamily="34" charset="0"/>
              <a:buChar char="•"/>
            </a:pPr>
            <a:r>
              <a:rPr lang="en-US" sz="1600" dirty="0">
                <a:solidFill>
                  <a:srgbClr val="CFD0D8"/>
                </a:solidFill>
                <a:latin typeface="Roboto" pitchFamily="34" charset="0"/>
                <a:ea typeface="Roboto" pitchFamily="34" charset="-122"/>
                <a:cs typeface="Roboto" pitchFamily="34" charset="-120"/>
              </a:rPr>
              <a:t>Leads to slower predictions and moderate performance.</a:t>
            </a:r>
            <a:endParaRPr lang="en-US" sz="1600" dirty="0"/>
          </a:p>
        </p:txBody>
      </p:sp>
      <p:sp>
        <p:nvSpPr>
          <p:cNvPr id="25" name="Text 11">
            <a:extLst>
              <a:ext uri="{FF2B5EF4-FFF2-40B4-BE49-F238E27FC236}">
                <a16:creationId xmlns:a16="http://schemas.microsoft.com/office/drawing/2014/main" id="{967AF091-8A6D-23D1-5DD0-C2B84D996D3A}"/>
              </a:ext>
            </a:extLst>
          </p:cNvPr>
          <p:cNvSpPr/>
          <p:nvPr/>
        </p:nvSpPr>
        <p:spPr>
          <a:xfrm>
            <a:off x="705564" y="1856364"/>
            <a:ext cx="2601635" cy="325160"/>
          </a:xfrm>
          <a:prstGeom prst="rect">
            <a:avLst/>
          </a:prstGeom>
          <a:noFill/>
          <a:ln/>
        </p:spPr>
        <p:txBody>
          <a:bodyPr wrap="non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Strengths</a:t>
            </a:r>
            <a:endParaRPr lang="en-US" sz="2000" dirty="0"/>
          </a:p>
        </p:txBody>
      </p:sp>
      <p:sp>
        <p:nvSpPr>
          <p:cNvPr id="26" name="Text 11">
            <a:extLst>
              <a:ext uri="{FF2B5EF4-FFF2-40B4-BE49-F238E27FC236}">
                <a16:creationId xmlns:a16="http://schemas.microsoft.com/office/drawing/2014/main" id="{18F3D5E2-118E-6DDD-8320-A2D9DF273B28}"/>
              </a:ext>
            </a:extLst>
          </p:cNvPr>
          <p:cNvSpPr/>
          <p:nvPr/>
        </p:nvSpPr>
        <p:spPr>
          <a:xfrm>
            <a:off x="4289940" y="1856364"/>
            <a:ext cx="2601635" cy="325160"/>
          </a:xfrm>
          <a:prstGeom prst="rect">
            <a:avLst/>
          </a:prstGeom>
          <a:noFill/>
          <a:ln/>
        </p:spPr>
        <p:txBody>
          <a:bodyPr wrap="non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Strengths</a:t>
            </a:r>
            <a:endParaRPr lang="en-US" sz="2000" dirty="0"/>
          </a:p>
        </p:txBody>
      </p:sp>
      <p:sp>
        <p:nvSpPr>
          <p:cNvPr id="27" name="Text 11">
            <a:extLst>
              <a:ext uri="{FF2B5EF4-FFF2-40B4-BE49-F238E27FC236}">
                <a16:creationId xmlns:a16="http://schemas.microsoft.com/office/drawing/2014/main" id="{E8D38A3E-45E2-F4F8-E174-3283753C4984}"/>
              </a:ext>
            </a:extLst>
          </p:cNvPr>
          <p:cNvSpPr/>
          <p:nvPr/>
        </p:nvSpPr>
        <p:spPr>
          <a:xfrm>
            <a:off x="8029811" y="1856364"/>
            <a:ext cx="2601635" cy="325160"/>
          </a:xfrm>
          <a:prstGeom prst="rect">
            <a:avLst/>
          </a:prstGeom>
          <a:noFill/>
          <a:ln/>
        </p:spPr>
        <p:txBody>
          <a:bodyPr wrap="non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Strengths</a:t>
            </a:r>
            <a:endParaRPr lang="en-US" sz="2000" dirty="0"/>
          </a:p>
        </p:txBody>
      </p:sp>
      <p:sp>
        <p:nvSpPr>
          <p:cNvPr id="28" name="Text 11">
            <a:extLst>
              <a:ext uri="{FF2B5EF4-FFF2-40B4-BE49-F238E27FC236}">
                <a16:creationId xmlns:a16="http://schemas.microsoft.com/office/drawing/2014/main" id="{7281F04C-9BFC-379A-8476-0C9DFBDC6B33}"/>
              </a:ext>
            </a:extLst>
          </p:cNvPr>
          <p:cNvSpPr/>
          <p:nvPr/>
        </p:nvSpPr>
        <p:spPr>
          <a:xfrm>
            <a:off x="11484134" y="1859166"/>
            <a:ext cx="2601635" cy="325160"/>
          </a:xfrm>
          <a:prstGeom prst="rect">
            <a:avLst/>
          </a:prstGeom>
          <a:noFill/>
          <a:ln/>
        </p:spPr>
        <p:txBody>
          <a:bodyPr wrap="none" lIns="0" tIns="0" rIns="0" bIns="0" rtlCol="0" anchor="t"/>
          <a:lstStyle/>
          <a:p>
            <a:pPr marL="0" indent="0">
              <a:lnSpc>
                <a:spcPts val="2550"/>
              </a:lnSpc>
              <a:buNone/>
            </a:pPr>
            <a:r>
              <a:rPr lang="en-US" sz="2000" dirty="0">
                <a:solidFill>
                  <a:srgbClr val="FFFFFF"/>
                </a:solidFill>
                <a:latin typeface="Roboto Medium" pitchFamily="34" charset="0"/>
                <a:ea typeface="Roboto Medium" pitchFamily="34" charset="-122"/>
                <a:cs typeface="Roboto Medium" pitchFamily="34" charset="-120"/>
              </a:rPr>
              <a:t>Strengths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45149"/>
          </a:xfrm>
          <a:prstGeom prst="rect">
            <a:avLst/>
          </a:prstGeom>
        </p:spPr>
      </p:pic>
      <p:sp>
        <p:nvSpPr>
          <p:cNvPr id="3" name="Text 0"/>
          <p:cNvSpPr/>
          <p:nvPr/>
        </p:nvSpPr>
        <p:spPr>
          <a:xfrm>
            <a:off x="600551" y="2618661"/>
            <a:ext cx="6193036" cy="536138"/>
          </a:xfrm>
          <a:prstGeom prst="rect">
            <a:avLst/>
          </a:prstGeom>
          <a:noFill/>
          <a:ln/>
        </p:spPr>
        <p:txBody>
          <a:bodyPr wrap="none" lIns="0" tIns="0" rIns="0" bIns="0" rtlCol="0" anchor="t"/>
          <a:lstStyle/>
          <a:p>
            <a:pPr marL="0" indent="0">
              <a:lnSpc>
                <a:spcPts val="4200"/>
              </a:lnSpc>
              <a:buNone/>
            </a:pPr>
            <a:r>
              <a:rPr lang="en-US" sz="3350" dirty="0">
                <a:solidFill>
                  <a:srgbClr val="FFFFFF"/>
                </a:solidFill>
                <a:latin typeface="Roboto Medium" pitchFamily="34" charset="0"/>
                <a:ea typeface="Roboto Medium" pitchFamily="34" charset="-122"/>
                <a:cs typeface="Roboto Medium" pitchFamily="34" charset="-120"/>
              </a:rPr>
              <a:t>Related Work: Existing Research</a:t>
            </a:r>
            <a:endParaRPr lang="en-US" sz="3350" dirty="0"/>
          </a:p>
        </p:txBody>
      </p:sp>
      <p:sp>
        <p:nvSpPr>
          <p:cNvPr id="4" name="Shape 1"/>
          <p:cNvSpPr/>
          <p:nvPr/>
        </p:nvSpPr>
        <p:spPr>
          <a:xfrm>
            <a:off x="600551" y="3412212"/>
            <a:ext cx="6628924" cy="4343876"/>
          </a:xfrm>
          <a:prstGeom prst="roundRect">
            <a:avLst>
              <a:gd name="adj" fmla="val 1659"/>
            </a:avLst>
          </a:prstGeom>
          <a:solidFill>
            <a:srgbClr val="182567"/>
          </a:solidFill>
          <a:ln w="7620">
            <a:solidFill>
              <a:srgbClr val="313E80"/>
            </a:solidFill>
            <a:prstDash val="solid"/>
          </a:ln>
        </p:spPr>
      </p:sp>
      <p:sp>
        <p:nvSpPr>
          <p:cNvPr id="5" name="Text 2"/>
          <p:cNvSpPr/>
          <p:nvPr/>
        </p:nvSpPr>
        <p:spPr>
          <a:xfrm>
            <a:off x="779740" y="3591401"/>
            <a:ext cx="6270546" cy="219551"/>
          </a:xfrm>
          <a:prstGeom prst="rect">
            <a:avLst/>
          </a:prstGeom>
          <a:noFill/>
          <a:ln/>
        </p:spPr>
        <p:txBody>
          <a:bodyPr wrap="none" lIns="0" tIns="0" rIns="0" bIns="0" rtlCol="0" anchor="t"/>
          <a:lstStyle/>
          <a:p>
            <a:pPr marL="0" indent="0">
              <a:lnSpc>
                <a:spcPts val="1700"/>
              </a:lnSpc>
              <a:buNone/>
            </a:pPr>
            <a:r>
              <a:rPr lang="en-US" sz="1050" b="1" dirty="0">
                <a:solidFill>
                  <a:srgbClr val="CFD0D8"/>
                </a:solidFill>
                <a:latin typeface="Roboto" pitchFamily="34" charset="0"/>
                <a:ea typeface="Roboto" pitchFamily="34" charset="-122"/>
                <a:cs typeface="Roboto" pitchFamily="34" charset="-120"/>
              </a:rPr>
              <a:t>Leveraging Machine Learning to Predict NBA Player Injuries </a:t>
            </a:r>
            <a:endParaRPr lang="en-US" sz="1050" dirty="0"/>
          </a:p>
        </p:txBody>
      </p:sp>
      <p:sp>
        <p:nvSpPr>
          <p:cNvPr id="6" name="Text 3"/>
          <p:cNvSpPr/>
          <p:nvPr/>
        </p:nvSpPr>
        <p:spPr>
          <a:xfrm>
            <a:off x="779740" y="3913823"/>
            <a:ext cx="6270546" cy="658654"/>
          </a:xfrm>
          <a:prstGeom prst="rect">
            <a:avLst/>
          </a:prstGeom>
          <a:noFill/>
          <a:ln/>
        </p:spPr>
        <p:txBody>
          <a:bodyPr wrap="square" lIns="0" tIns="0" rIns="0" bIns="0" rtlCol="0" anchor="t"/>
          <a:lstStyle/>
          <a:p>
            <a:pPr marL="0" indent="0">
              <a:lnSpc>
                <a:spcPts val="1700"/>
              </a:lnSpc>
              <a:buNone/>
            </a:pPr>
            <a:r>
              <a:rPr lang="en-US" sz="1050" dirty="0">
                <a:solidFill>
                  <a:srgbClr val="CFD0D8"/>
                </a:solidFill>
                <a:latin typeface="Roboto" pitchFamily="34" charset="0"/>
                <a:ea typeface="Roboto" pitchFamily="34" charset="-122"/>
                <a:cs typeface="Roboto" pitchFamily="34" charset="-120"/>
              </a:rPr>
              <a:t>Farghaly and P. Deshpande, "Leveraging Machine Learning to Predict National Basketball Association Player Injuries," </a:t>
            </a:r>
            <a:r>
              <a:rPr lang="en-US" sz="1050" i="1" dirty="0">
                <a:solidFill>
                  <a:srgbClr val="CFD0D8"/>
                </a:solidFill>
                <a:latin typeface="Roboto" pitchFamily="34" charset="0"/>
                <a:ea typeface="Roboto" pitchFamily="34" charset="-122"/>
                <a:cs typeface="Roboto" pitchFamily="34" charset="-120"/>
              </a:rPr>
              <a:t>2024 IEEE International Workshop on Sport, Technology and Research (STAR)</a:t>
            </a:r>
            <a:r>
              <a:rPr lang="en-US" sz="1050" dirty="0">
                <a:solidFill>
                  <a:srgbClr val="CFD0D8"/>
                </a:solidFill>
                <a:latin typeface="Roboto" pitchFamily="34" charset="0"/>
                <a:ea typeface="Roboto" pitchFamily="34" charset="-122"/>
                <a:cs typeface="Roboto" pitchFamily="34" charset="-120"/>
              </a:rPr>
              <a:t>, Lecco, Italy, 2024,</a:t>
            </a:r>
            <a:endParaRPr lang="en-US" sz="1050" dirty="0"/>
          </a:p>
        </p:txBody>
      </p:sp>
      <p:sp>
        <p:nvSpPr>
          <p:cNvPr id="7" name="Text 4"/>
          <p:cNvSpPr/>
          <p:nvPr/>
        </p:nvSpPr>
        <p:spPr>
          <a:xfrm>
            <a:off x="779740" y="4675346"/>
            <a:ext cx="6270546" cy="1372195"/>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CFD0D8"/>
                </a:solidFill>
                <a:latin typeface="Roboto" pitchFamily="34" charset="0"/>
                <a:ea typeface="Roboto" pitchFamily="34" charset="-122"/>
                <a:cs typeface="Roboto" pitchFamily="34" charset="-120"/>
              </a:rPr>
              <a:t>This study used machine learning models like Random Forest, Gradient Boosting, and K-Nearest Neighbors to predict NBA injuries by analyzing physical attributes (e.g., height, weight, agility) and historical injury data. Random Forest achieved the highest accuracy (92.47%), showcasing its effectiveness in identifying injury-prone players.</a:t>
            </a:r>
            <a:endParaRPr lang="en-US" sz="1350" dirty="0"/>
          </a:p>
        </p:txBody>
      </p:sp>
      <p:sp>
        <p:nvSpPr>
          <p:cNvPr id="8" name="Text 5"/>
          <p:cNvSpPr/>
          <p:nvPr/>
        </p:nvSpPr>
        <p:spPr>
          <a:xfrm>
            <a:off x="779740" y="6107549"/>
            <a:ext cx="6270546" cy="1097756"/>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CFD0D8"/>
                </a:solidFill>
                <a:latin typeface="Roboto" pitchFamily="34" charset="0"/>
                <a:ea typeface="Roboto" pitchFamily="34" charset="-122"/>
                <a:cs typeface="Roboto" pitchFamily="34" charset="-120"/>
              </a:rPr>
              <a:t>Similarities and Differences</a:t>
            </a:r>
            <a:r>
              <a:rPr lang="en-US" sz="1350" dirty="0">
                <a:solidFill>
                  <a:srgbClr val="CFD0D8"/>
                </a:solidFill>
                <a:latin typeface="Roboto" pitchFamily="34" charset="0"/>
                <a:ea typeface="Roboto" pitchFamily="34" charset="-122"/>
                <a:cs typeface="Roboto" pitchFamily="34" charset="-120"/>
              </a:rPr>
              <a:t>: Similar to our project, this study integrates physical and historical data to identify risk factors. However, our approach focuses more on in-game performance metrics, like playing time and workload, which this study does not emphasize.</a:t>
            </a:r>
            <a:endParaRPr lang="en-US" sz="1350" dirty="0"/>
          </a:p>
        </p:txBody>
      </p:sp>
      <p:sp>
        <p:nvSpPr>
          <p:cNvPr id="9" name="Shape 6"/>
          <p:cNvSpPr/>
          <p:nvPr/>
        </p:nvSpPr>
        <p:spPr>
          <a:xfrm>
            <a:off x="7401044" y="3412212"/>
            <a:ext cx="6628924" cy="4343876"/>
          </a:xfrm>
          <a:prstGeom prst="roundRect">
            <a:avLst>
              <a:gd name="adj" fmla="val 1659"/>
            </a:avLst>
          </a:prstGeom>
          <a:solidFill>
            <a:srgbClr val="182567"/>
          </a:solidFill>
          <a:ln w="7620">
            <a:solidFill>
              <a:srgbClr val="313E80"/>
            </a:solidFill>
            <a:prstDash val="solid"/>
          </a:ln>
        </p:spPr>
      </p:sp>
      <p:sp>
        <p:nvSpPr>
          <p:cNvPr id="10" name="Text 7"/>
          <p:cNvSpPr/>
          <p:nvPr/>
        </p:nvSpPr>
        <p:spPr>
          <a:xfrm>
            <a:off x="7580233" y="3591401"/>
            <a:ext cx="6270546" cy="536258"/>
          </a:xfrm>
          <a:prstGeom prst="rect">
            <a:avLst/>
          </a:prstGeom>
          <a:noFill/>
          <a:ln/>
        </p:spPr>
        <p:txBody>
          <a:bodyPr wrap="square" lIns="0" tIns="0" rIns="0" bIns="0" rtlCol="0" anchor="t"/>
          <a:lstStyle/>
          <a:p>
            <a:pPr marL="0" indent="0">
              <a:lnSpc>
                <a:spcPts val="2100"/>
              </a:lnSpc>
              <a:buNone/>
            </a:pPr>
            <a:r>
              <a:rPr lang="en-US" sz="1650" dirty="0">
                <a:solidFill>
                  <a:srgbClr val="CFD0D8"/>
                </a:solidFill>
                <a:latin typeface="Roboto Medium" pitchFamily="34" charset="0"/>
                <a:ea typeface="Roboto Medium" pitchFamily="34" charset="-122"/>
                <a:cs typeface="Roboto Medium" pitchFamily="34" charset="-120"/>
              </a:rPr>
              <a:t>Machine Learning for Understanding and Predicting Injuries in Football</a:t>
            </a:r>
            <a:endParaRPr lang="en-US" sz="1650" dirty="0"/>
          </a:p>
        </p:txBody>
      </p:sp>
      <p:sp>
        <p:nvSpPr>
          <p:cNvPr id="11" name="Text 8"/>
          <p:cNvSpPr/>
          <p:nvPr/>
        </p:nvSpPr>
        <p:spPr>
          <a:xfrm>
            <a:off x="7580233" y="4230529"/>
            <a:ext cx="6270546" cy="439102"/>
          </a:xfrm>
          <a:prstGeom prst="rect">
            <a:avLst/>
          </a:prstGeom>
          <a:noFill/>
          <a:ln/>
        </p:spPr>
        <p:txBody>
          <a:bodyPr wrap="square" lIns="0" tIns="0" rIns="0" bIns="0" rtlCol="0" anchor="t"/>
          <a:lstStyle/>
          <a:p>
            <a:pPr marL="0" indent="0">
              <a:lnSpc>
                <a:spcPts val="1700"/>
              </a:lnSpc>
              <a:buNone/>
            </a:pPr>
            <a:r>
              <a:rPr lang="en-US" sz="1050" dirty="0">
                <a:solidFill>
                  <a:srgbClr val="CFD0D8"/>
                </a:solidFill>
                <a:latin typeface="Roboto" pitchFamily="34" charset="0"/>
                <a:ea typeface="Roboto" pitchFamily="34" charset="-122"/>
                <a:cs typeface="Roboto" pitchFamily="34" charset="-120"/>
              </a:rPr>
              <a:t>Majumdar, A., Bakirov, R., Hodges, D. </a:t>
            </a:r>
            <a:r>
              <a:rPr lang="en-US" sz="1050" i="1" dirty="0">
                <a:solidFill>
                  <a:srgbClr val="CFD0D8"/>
                </a:solidFill>
                <a:latin typeface="Roboto" pitchFamily="34" charset="0"/>
                <a:ea typeface="Roboto" pitchFamily="34" charset="-122"/>
                <a:cs typeface="Roboto" pitchFamily="34" charset="-120"/>
              </a:rPr>
              <a:t>et al.</a:t>
            </a:r>
            <a:r>
              <a:rPr lang="en-US" sz="1050" dirty="0">
                <a:solidFill>
                  <a:srgbClr val="CFD0D8"/>
                </a:solidFill>
                <a:latin typeface="Roboto" pitchFamily="34" charset="0"/>
                <a:ea typeface="Roboto" pitchFamily="34" charset="-122"/>
                <a:cs typeface="Roboto" pitchFamily="34" charset="-120"/>
              </a:rPr>
              <a:t> Machine Learning for Understanding and Predicting Injuries in Football. </a:t>
            </a:r>
            <a:r>
              <a:rPr lang="en-US" sz="1050" i="1" dirty="0">
                <a:solidFill>
                  <a:srgbClr val="CFD0D8"/>
                </a:solidFill>
                <a:latin typeface="Roboto" pitchFamily="34" charset="0"/>
                <a:ea typeface="Roboto" pitchFamily="34" charset="-122"/>
                <a:cs typeface="Roboto" pitchFamily="34" charset="-120"/>
              </a:rPr>
              <a:t>Sports Med - Open</a:t>
            </a:r>
            <a:r>
              <a:rPr lang="en-US" sz="1050" dirty="0">
                <a:solidFill>
                  <a:srgbClr val="CFD0D8"/>
                </a:solidFill>
                <a:latin typeface="Roboto" pitchFamily="34" charset="0"/>
                <a:ea typeface="Roboto" pitchFamily="34" charset="-122"/>
                <a:cs typeface="Roboto" pitchFamily="34" charset="-120"/>
              </a:rPr>
              <a:t> </a:t>
            </a:r>
            <a:r>
              <a:rPr lang="en-US" sz="1050" b="1" dirty="0">
                <a:solidFill>
                  <a:srgbClr val="CFD0D8"/>
                </a:solidFill>
                <a:latin typeface="Roboto" pitchFamily="34" charset="0"/>
                <a:ea typeface="Roboto" pitchFamily="34" charset="-122"/>
                <a:cs typeface="Roboto" pitchFamily="34" charset="-120"/>
              </a:rPr>
              <a:t>8</a:t>
            </a:r>
            <a:r>
              <a:rPr lang="en-US" sz="1050" dirty="0">
                <a:solidFill>
                  <a:srgbClr val="CFD0D8"/>
                </a:solidFill>
                <a:latin typeface="Roboto" pitchFamily="34" charset="0"/>
                <a:ea typeface="Roboto" pitchFamily="34" charset="-122"/>
                <a:cs typeface="Roboto" pitchFamily="34" charset="-120"/>
              </a:rPr>
              <a:t>, 73 (2022).</a:t>
            </a:r>
            <a:endParaRPr lang="en-US" sz="1050" dirty="0"/>
          </a:p>
        </p:txBody>
      </p:sp>
      <p:sp>
        <p:nvSpPr>
          <p:cNvPr id="12" name="Text 9"/>
          <p:cNvSpPr/>
          <p:nvPr/>
        </p:nvSpPr>
        <p:spPr>
          <a:xfrm>
            <a:off x="7580233" y="4772501"/>
            <a:ext cx="6270546" cy="1372195"/>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CFD0D8"/>
                </a:solidFill>
                <a:latin typeface="Roboto" pitchFamily="34" charset="0"/>
                <a:ea typeface="Roboto" pitchFamily="34" charset="-122"/>
                <a:cs typeface="Roboto" pitchFamily="34" charset="-120"/>
              </a:rPr>
              <a:t>This study analyzed football injuries by applying machine learning techniques to explore the relationship between training loads (e.g., external variables like velocity, acceleration, and internal variables like heart rate, fatigue) and injuries. It highlighted the potential of machine learning but noted challenges like data imbalance and limited multi-season datasets.</a:t>
            </a:r>
            <a:endParaRPr lang="en-US" sz="1350" dirty="0"/>
          </a:p>
        </p:txBody>
      </p:sp>
      <p:sp>
        <p:nvSpPr>
          <p:cNvPr id="13" name="Text 10"/>
          <p:cNvSpPr/>
          <p:nvPr/>
        </p:nvSpPr>
        <p:spPr>
          <a:xfrm>
            <a:off x="7580233" y="6204704"/>
            <a:ext cx="6270546" cy="1372195"/>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CFD0D8"/>
                </a:solidFill>
                <a:latin typeface="Roboto" pitchFamily="34" charset="0"/>
                <a:ea typeface="Roboto" pitchFamily="34" charset="-122"/>
                <a:cs typeface="Roboto" pitchFamily="34" charset="-120"/>
              </a:rPr>
              <a:t>Similarities and Differences</a:t>
            </a:r>
            <a:r>
              <a:rPr lang="en-US" sz="1350" dirty="0">
                <a:solidFill>
                  <a:srgbClr val="CFD0D8"/>
                </a:solidFill>
                <a:latin typeface="Roboto" pitchFamily="34" charset="0"/>
                <a:ea typeface="Roboto" pitchFamily="34" charset="-122"/>
                <a:cs typeface="Roboto" pitchFamily="34" charset="-120"/>
              </a:rPr>
              <a:t>: While both works use machine learning for injury prediction, our project tailors its focus to basketball-specific factors, such as high-frequency gameplay. Additionally, we address similar data preprocessing challenges but place more emphasis on model interpretability with decision trees.</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3651" y="497800"/>
            <a:ext cx="9432369" cy="565785"/>
          </a:xfrm>
          <a:prstGeom prst="rect">
            <a:avLst/>
          </a:prstGeom>
          <a:noFill/>
          <a:ln/>
        </p:spPr>
        <p:txBody>
          <a:bodyPr wrap="none" lIns="0" tIns="0" rIns="0" bIns="0" rtlCol="0" anchor="t"/>
          <a:lstStyle/>
          <a:p>
            <a:pPr marL="0" indent="0">
              <a:lnSpc>
                <a:spcPts val="4450"/>
              </a:lnSpc>
              <a:buNone/>
            </a:pPr>
            <a:r>
              <a:rPr lang="en-US" sz="3550" dirty="0">
                <a:solidFill>
                  <a:srgbClr val="FFFFFF"/>
                </a:solidFill>
                <a:latin typeface="Roboto Medium" pitchFamily="34" charset="0"/>
                <a:ea typeface="Roboto Medium" pitchFamily="34" charset="-122"/>
                <a:cs typeface="Roboto Medium" pitchFamily="34" charset="-120"/>
              </a:rPr>
              <a:t>Future Direction and Open Research Questions</a:t>
            </a:r>
            <a:endParaRPr lang="en-US" sz="3550" dirty="0"/>
          </a:p>
        </p:txBody>
      </p:sp>
      <p:pic>
        <p:nvPicPr>
          <p:cNvPr id="3" name="Image 0" descr="preencoded.png"/>
          <p:cNvPicPr>
            <a:picLocks noChangeAspect="1"/>
          </p:cNvPicPr>
          <p:nvPr/>
        </p:nvPicPr>
        <p:blipFill>
          <a:blip r:embed="rId3"/>
          <a:stretch>
            <a:fillRect/>
          </a:stretch>
        </p:blipFill>
        <p:spPr>
          <a:xfrm>
            <a:off x="633651" y="1425654"/>
            <a:ext cx="2504003" cy="1547574"/>
          </a:xfrm>
          <a:prstGeom prst="rect">
            <a:avLst/>
          </a:prstGeom>
        </p:spPr>
      </p:pic>
      <p:sp>
        <p:nvSpPr>
          <p:cNvPr id="4" name="Text 1"/>
          <p:cNvSpPr/>
          <p:nvPr/>
        </p:nvSpPr>
        <p:spPr>
          <a:xfrm>
            <a:off x="633651" y="3199448"/>
            <a:ext cx="2932033" cy="282893"/>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Explore advanced algorithms</a:t>
            </a:r>
            <a:endParaRPr lang="en-US" sz="1750" dirty="0"/>
          </a:p>
        </p:txBody>
      </p:sp>
      <p:sp>
        <p:nvSpPr>
          <p:cNvPr id="5" name="Text 2"/>
          <p:cNvSpPr/>
          <p:nvPr/>
        </p:nvSpPr>
        <p:spPr>
          <a:xfrm>
            <a:off x="633651" y="3590925"/>
            <a:ext cx="3137059" cy="869037"/>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Explore advanced algorithms (LightGBM, XGBoost) for improved prediction.</a:t>
            </a:r>
            <a:endParaRPr lang="en-US" sz="1400" dirty="0"/>
          </a:p>
        </p:txBody>
      </p:sp>
      <p:pic>
        <p:nvPicPr>
          <p:cNvPr id="6" name="Image 1" descr="preencoded.png"/>
          <p:cNvPicPr>
            <a:picLocks noChangeAspect="1"/>
          </p:cNvPicPr>
          <p:nvPr/>
        </p:nvPicPr>
        <p:blipFill>
          <a:blip r:embed="rId4"/>
          <a:stretch>
            <a:fillRect/>
          </a:stretch>
        </p:blipFill>
        <p:spPr>
          <a:xfrm>
            <a:off x="4042291" y="1425654"/>
            <a:ext cx="2504003" cy="1547574"/>
          </a:xfrm>
          <a:prstGeom prst="rect">
            <a:avLst/>
          </a:prstGeom>
        </p:spPr>
      </p:pic>
      <p:sp>
        <p:nvSpPr>
          <p:cNvPr id="7" name="Text 3"/>
          <p:cNvSpPr/>
          <p:nvPr/>
        </p:nvSpPr>
        <p:spPr>
          <a:xfrm>
            <a:off x="4042291" y="3199448"/>
            <a:ext cx="2374583" cy="282893"/>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Integrate real-time data</a:t>
            </a:r>
            <a:endParaRPr lang="en-US" sz="1750" dirty="0"/>
          </a:p>
        </p:txBody>
      </p:sp>
      <p:sp>
        <p:nvSpPr>
          <p:cNvPr id="8" name="Text 4"/>
          <p:cNvSpPr/>
          <p:nvPr/>
        </p:nvSpPr>
        <p:spPr>
          <a:xfrm>
            <a:off x="4042291" y="3590925"/>
            <a:ext cx="3137059" cy="869037"/>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Integrate real-time data (player tracking, fatigue indicators) for dynamic risk assessment.</a:t>
            </a:r>
            <a:endParaRPr lang="en-US" sz="1400" dirty="0"/>
          </a:p>
        </p:txBody>
      </p:sp>
      <p:pic>
        <p:nvPicPr>
          <p:cNvPr id="9" name="Image 2" descr="preencoded.png"/>
          <p:cNvPicPr>
            <a:picLocks noChangeAspect="1"/>
          </p:cNvPicPr>
          <p:nvPr/>
        </p:nvPicPr>
        <p:blipFill>
          <a:blip r:embed="rId5"/>
          <a:stretch>
            <a:fillRect/>
          </a:stretch>
        </p:blipFill>
        <p:spPr>
          <a:xfrm>
            <a:off x="7450931" y="1425654"/>
            <a:ext cx="2504003" cy="1547574"/>
          </a:xfrm>
          <a:prstGeom prst="rect">
            <a:avLst/>
          </a:prstGeom>
        </p:spPr>
      </p:pic>
      <p:sp>
        <p:nvSpPr>
          <p:cNvPr id="10" name="Text 5"/>
          <p:cNvSpPr/>
          <p:nvPr/>
        </p:nvSpPr>
        <p:spPr>
          <a:xfrm>
            <a:off x="7450931" y="3199448"/>
            <a:ext cx="2630448" cy="282893"/>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Utilize time-series models</a:t>
            </a:r>
            <a:endParaRPr lang="en-US" sz="1750" dirty="0"/>
          </a:p>
        </p:txBody>
      </p:sp>
      <p:sp>
        <p:nvSpPr>
          <p:cNvPr id="11" name="Text 6"/>
          <p:cNvSpPr/>
          <p:nvPr/>
        </p:nvSpPr>
        <p:spPr>
          <a:xfrm>
            <a:off x="7450931" y="3590925"/>
            <a:ext cx="3137059" cy="579358"/>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Utilize time-series models for workload analysis across games/seasons.</a:t>
            </a:r>
            <a:endParaRPr lang="en-US" sz="1400" dirty="0"/>
          </a:p>
        </p:txBody>
      </p:sp>
      <p:pic>
        <p:nvPicPr>
          <p:cNvPr id="12" name="Image 3" descr="preencoded.png"/>
          <p:cNvPicPr>
            <a:picLocks noChangeAspect="1"/>
          </p:cNvPicPr>
          <p:nvPr/>
        </p:nvPicPr>
        <p:blipFill>
          <a:blip r:embed="rId6"/>
          <a:stretch>
            <a:fillRect/>
          </a:stretch>
        </p:blipFill>
        <p:spPr>
          <a:xfrm>
            <a:off x="10859572" y="1425654"/>
            <a:ext cx="2504123" cy="1547574"/>
          </a:xfrm>
          <a:prstGeom prst="rect">
            <a:avLst/>
          </a:prstGeom>
        </p:spPr>
      </p:pic>
      <p:sp>
        <p:nvSpPr>
          <p:cNvPr id="13" name="Text 7"/>
          <p:cNvSpPr/>
          <p:nvPr/>
        </p:nvSpPr>
        <p:spPr>
          <a:xfrm>
            <a:off x="10859572" y="3199448"/>
            <a:ext cx="3137178" cy="565785"/>
          </a:xfrm>
          <a:prstGeom prst="rect">
            <a:avLst/>
          </a:prstGeom>
          <a:noFill/>
          <a:ln/>
        </p:spPr>
        <p:txBody>
          <a:bodyPr wrap="squar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Validate models across diverse datasets</a:t>
            </a:r>
            <a:endParaRPr lang="en-US" sz="1750" dirty="0"/>
          </a:p>
        </p:txBody>
      </p:sp>
      <p:sp>
        <p:nvSpPr>
          <p:cNvPr id="14" name="Text 8"/>
          <p:cNvSpPr/>
          <p:nvPr/>
        </p:nvSpPr>
        <p:spPr>
          <a:xfrm>
            <a:off x="10859572" y="3873818"/>
            <a:ext cx="3137178" cy="579358"/>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Validate models across diverse datasets for robustness.</a:t>
            </a:r>
            <a:endParaRPr lang="en-US" sz="1400" dirty="0"/>
          </a:p>
        </p:txBody>
      </p:sp>
      <p:pic>
        <p:nvPicPr>
          <p:cNvPr id="15" name="Image 4" descr="preencoded.png"/>
          <p:cNvPicPr>
            <a:picLocks noChangeAspect="1"/>
          </p:cNvPicPr>
          <p:nvPr/>
        </p:nvPicPr>
        <p:blipFill>
          <a:blip r:embed="rId7"/>
          <a:stretch>
            <a:fillRect/>
          </a:stretch>
        </p:blipFill>
        <p:spPr>
          <a:xfrm>
            <a:off x="633651" y="5003125"/>
            <a:ext cx="2504003" cy="1547574"/>
          </a:xfrm>
          <a:prstGeom prst="rect">
            <a:avLst/>
          </a:prstGeom>
        </p:spPr>
      </p:pic>
      <p:sp>
        <p:nvSpPr>
          <p:cNvPr id="16" name="Text 9"/>
          <p:cNvSpPr/>
          <p:nvPr/>
        </p:nvSpPr>
        <p:spPr>
          <a:xfrm>
            <a:off x="633651" y="6776918"/>
            <a:ext cx="2448758" cy="282893"/>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Address data imbalance</a:t>
            </a:r>
            <a:endParaRPr lang="en-US" sz="1750" dirty="0"/>
          </a:p>
        </p:txBody>
      </p:sp>
      <p:sp>
        <p:nvSpPr>
          <p:cNvPr id="17" name="Text 10"/>
          <p:cNvSpPr/>
          <p:nvPr/>
        </p:nvSpPr>
        <p:spPr>
          <a:xfrm>
            <a:off x="633651" y="7168396"/>
            <a:ext cx="3137059" cy="579358"/>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How can advanced methods address data imbalance?</a:t>
            </a:r>
            <a:endParaRPr lang="en-US" sz="1400" dirty="0"/>
          </a:p>
        </p:txBody>
      </p:sp>
      <p:pic>
        <p:nvPicPr>
          <p:cNvPr id="18" name="Image 5" descr="preencoded.png"/>
          <p:cNvPicPr>
            <a:picLocks noChangeAspect="1"/>
          </p:cNvPicPr>
          <p:nvPr/>
        </p:nvPicPr>
        <p:blipFill>
          <a:blip r:embed="rId8"/>
          <a:stretch>
            <a:fillRect/>
          </a:stretch>
        </p:blipFill>
        <p:spPr>
          <a:xfrm>
            <a:off x="4042291" y="5003125"/>
            <a:ext cx="2504003" cy="1547574"/>
          </a:xfrm>
          <a:prstGeom prst="rect">
            <a:avLst/>
          </a:prstGeom>
        </p:spPr>
      </p:pic>
      <p:sp>
        <p:nvSpPr>
          <p:cNvPr id="19" name="Text 11"/>
          <p:cNvSpPr/>
          <p:nvPr/>
        </p:nvSpPr>
        <p:spPr>
          <a:xfrm>
            <a:off x="4042291" y="6776918"/>
            <a:ext cx="2263140" cy="282893"/>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External factors</a:t>
            </a:r>
            <a:endParaRPr lang="en-US" sz="1750" dirty="0"/>
          </a:p>
        </p:txBody>
      </p:sp>
      <p:sp>
        <p:nvSpPr>
          <p:cNvPr id="20" name="Text 12"/>
          <p:cNvSpPr/>
          <p:nvPr/>
        </p:nvSpPr>
        <p:spPr>
          <a:xfrm>
            <a:off x="4042291" y="7168396"/>
            <a:ext cx="3137059" cy="579358"/>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What external factors (recovery, travel) improve risk assessments?</a:t>
            </a:r>
            <a:endParaRPr lang="en-US" sz="1400" dirty="0"/>
          </a:p>
        </p:txBody>
      </p:sp>
      <p:pic>
        <p:nvPicPr>
          <p:cNvPr id="21" name="Image 6" descr="preencoded.png"/>
          <p:cNvPicPr>
            <a:picLocks noChangeAspect="1"/>
          </p:cNvPicPr>
          <p:nvPr/>
        </p:nvPicPr>
        <p:blipFill>
          <a:blip r:embed="rId9"/>
          <a:stretch>
            <a:fillRect/>
          </a:stretch>
        </p:blipFill>
        <p:spPr>
          <a:xfrm>
            <a:off x="7450931" y="5003125"/>
            <a:ext cx="2504003" cy="1547574"/>
          </a:xfrm>
          <a:prstGeom prst="rect">
            <a:avLst/>
          </a:prstGeom>
        </p:spPr>
      </p:pic>
      <p:sp>
        <p:nvSpPr>
          <p:cNvPr id="22" name="Text 13"/>
          <p:cNvSpPr/>
          <p:nvPr/>
        </p:nvSpPr>
        <p:spPr>
          <a:xfrm>
            <a:off x="7450931" y="6776918"/>
            <a:ext cx="2263140" cy="282893"/>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Explainable AI</a:t>
            </a:r>
            <a:endParaRPr lang="en-US" sz="1750" dirty="0"/>
          </a:p>
        </p:txBody>
      </p:sp>
      <p:sp>
        <p:nvSpPr>
          <p:cNvPr id="23" name="Text 14"/>
          <p:cNvSpPr/>
          <p:nvPr/>
        </p:nvSpPr>
        <p:spPr>
          <a:xfrm>
            <a:off x="7450931" y="7168396"/>
            <a:ext cx="3137059" cy="579358"/>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Can explainable AI clarify model decisions for coaches/staff?</a:t>
            </a:r>
            <a:endParaRPr lang="en-US" sz="1400" dirty="0"/>
          </a:p>
        </p:txBody>
      </p:sp>
      <p:pic>
        <p:nvPicPr>
          <p:cNvPr id="24" name="Image 7" descr="preencoded.png"/>
          <p:cNvPicPr>
            <a:picLocks noChangeAspect="1"/>
          </p:cNvPicPr>
          <p:nvPr/>
        </p:nvPicPr>
        <p:blipFill>
          <a:blip r:embed="rId10"/>
          <a:stretch>
            <a:fillRect/>
          </a:stretch>
        </p:blipFill>
        <p:spPr>
          <a:xfrm>
            <a:off x="10859572" y="5003125"/>
            <a:ext cx="2504123" cy="1547574"/>
          </a:xfrm>
          <a:prstGeom prst="rect">
            <a:avLst/>
          </a:prstGeom>
        </p:spPr>
      </p:pic>
      <p:sp>
        <p:nvSpPr>
          <p:cNvPr id="25" name="Text 15"/>
          <p:cNvSpPr/>
          <p:nvPr/>
        </p:nvSpPr>
        <p:spPr>
          <a:xfrm>
            <a:off x="10859572" y="6776918"/>
            <a:ext cx="2702362" cy="282893"/>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Real-time decision-making</a:t>
            </a:r>
            <a:endParaRPr lang="en-US" sz="1750" dirty="0"/>
          </a:p>
        </p:txBody>
      </p:sp>
      <p:sp>
        <p:nvSpPr>
          <p:cNvPr id="26" name="Text 16"/>
          <p:cNvSpPr/>
          <p:nvPr/>
        </p:nvSpPr>
        <p:spPr>
          <a:xfrm>
            <a:off x="10859572" y="7168396"/>
            <a:ext cx="3137178" cy="579358"/>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How can models be integrated into real-time decision-making?</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754937" y="725686"/>
            <a:ext cx="8185190" cy="708779"/>
          </a:xfrm>
          <a:prstGeom prst="rect">
            <a:avLst/>
          </a:prstGeom>
          <a:noFill/>
          <a:ln/>
        </p:spPr>
        <p:txBody>
          <a:bodyPr wrap="none" lIns="0" tIns="0" rIns="0" bIns="0" rtlCol="0" anchor="t"/>
          <a:lstStyle/>
          <a:p>
            <a:pPr marL="0" indent="0" algn="ctr">
              <a:lnSpc>
                <a:spcPts val="5550"/>
              </a:lnSpc>
              <a:buNone/>
            </a:pPr>
            <a:r>
              <a:rPr lang="en-US" sz="4450" dirty="0">
                <a:solidFill>
                  <a:srgbClr val="FFFFFF"/>
                </a:solidFill>
                <a:latin typeface="Roboto Medium" pitchFamily="34" charset="0"/>
                <a:ea typeface="Roboto Medium" pitchFamily="34" charset="-122"/>
                <a:cs typeface="Roboto Medium" pitchFamily="34" charset="-120"/>
              </a:rPr>
              <a:t>References</a:t>
            </a:r>
            <a:endParaRPr lang="en-US" sz="4450" dirty="0"/>
          </a:p>
        </p:txBody>
      </p:sp>
      <p:sp>
        <p:nvSpPr>
          <p:cNvPr id="3" name="Text 1"/>
          <p:cNvSpPr/>
          <p:nvPr/>
        </p:nvSpPr>
        <p:spPr>
          <a:xfrm>
            <a:off x="1275053" y="2994998"/>
            <a:ext cx="130428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a:pPr>
            <a:r>
              <a:rPr lang="en-US" sz="1750" dirty="0">
                <a:solidFill>
                  <a:srgbClr val="CFD0D8"/>
                </a:solidFill>
                <a:latin typeface="Roboto" pitchFamily="34" charset="0"/>
                <a:ea typeface="Roboto" pitchFamily="34" charset="-122"/>
                <a:cs typeface="Roboto" pitchFamily="34" charset="-120"/>
              </a:rPr>
              <a:t>Farghaly, O., &amp; Deshpande, P. (2024). Leveraging Machine Learning to Predict National Basketball Association Player Injuries. IEEE International Workshop on Sport, Technology and Research (STAR). </a:t>
            </a:r>
            <a:r>
              <a:rPr lang="en-US" sz="1750" u="sng" dirty="0">
                <a:solidFill>
                  <a:srgbClr val="5A6ED8"/>
                </a:solidFill>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Link to source</a:t>
            </a:r>
            <a:endParaRPr lang="en-US" sz="1750" dirty="0"/>
          </a:p>
        </p:txBody>
      </p:sp>
      <p:sp>
        <p:nvSpPr>
          <p:cNvPr id="4" name="Text 2"/>
          <p:cNvSpPr/>
          <p:nvPr/>
        </p:nvSpPr>
        <p:spPr>
          <a:xfrm>
            <a:off x="1275053" y="3800099"/>
            <a:ext cx="13042821" cy="725805"/>
          </a:xfrm>
          <a:prstGeom prst="rect">
            <a:avLst/>
          </a:prstGeom>
          <a:noFill/>
          <a:ln/>
        </p:spPr>
        <p:txBody>
          <a:bodyPr wrap="square" lIns="0" tIns="0" rIns="0" bIns="0" rtlCol="0" anchor="t"/>
          <a:lstStyle/>
          <a:p>
            <a:pPr marL="342900" indent="-342900" algn="l">
              <a:lnSpc>
                <a:spcPts val="2850"/>
              </a:lnSpc>
              <a:buSzPct val="100000"/>
              <a:buFont typeface="+mj-lt"/>
              <a:buAutoNum type="arabicPeriod" startAt="2"/>
            </a:pPr>
            <a:r>
              <a:rPr lang="en-US" sz="1750" dirty="0">
                <a:solidFill>
                  <a:srgbClr val="CFD0D8"/>
                </a:solidFill>
                <a:latin typeface="Roboto" pitchFamily="34" charset="0"/>
                <a:ea typeface="Roboto" pitchFamily="34" charset="-122"/>
                <a:cs typeface="Roboto" pitchFamily="34" charset="-120"/>
              </a:rPr>
              <a:t>Majumdar, A., Bakirov, R., Hodges, D., Scott, S., &amp; Rees, T. (2022). Machine Learning for Understanding and Predicting Injuries in Football. Sports Medicine – Open, 8:73. </a:t>
            </a:r>
            <a:r>
              <a:rPr lang="en-US" sz="1750" u="sng" dirty="0">
                <a:solidFill>
                  <a:srgbClr val="5A6ED8"/>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Link to source</a:t>
            </a:r>
            <a:endParaRPr lang="en-US" sz="1750" dirty="0"/>
          </a:p>
        </p:txBody>
      </p:sp>
      <p:sp>
        <p:nvSpPr>
          <p:cNvPr id="5" name="Text 3"/>
          <p:cNvSpPr/>
          <p:nvPr/>
        </p:nvSpPr>
        <p:spPr>
          <a:xfrm>
            <a:off x="1275053" y="4605199"/>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CFD0D8"/>
                </a:solidFill>
                <a:latin typeface="Roboto" pitchFamily="34" charset="0"/>
                <a:ea typeface="Roboto" pitchFamily="34" charset="-122"/>
                <a:cs typeface="Roboto" pitchFamily="34" charset="-120"/>
              </a:rPr>
              <a:t>Gama Presentation Maker. Create professional presentations effortlessly with Gama App. </a:t>
            </a:r>
            <a:r>
              <a:rPr lang="en-US" sz="1750" u="sng" dirty="0">
                <a:solidFill>
                  <a:srgbClr val="5A6ED8"/>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Website Link</a:t>
            </a:r>
            <a:endParaRPr lang="en-US" sz="1750" dirty="0"/>
          </a:p>
        </p:txBody>
      </p:sp>
      <p:sp>
        <p:nvSpPr>
          <p:cNvPr id="6" name="Text 4"/>
          <p:cNvSpPr/>
          <p:nvPr/>
        </p:nvSpPr>
        <p:spPr>
          <a:xfrm>
            <a:off x="1275053" y="504739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CFD0D8"/>
                </a:solidFill>
                <a:latin typeface="Roboto" pitchFamily="34" charset="0"/>
                <a:ea typeface="Roboto" pitchFamily="34" charset="-122"/>
                <a:cs typeface="Roboto" pitchFamily="34" charset="-120"/>
              </a:rPr>
              <a:t>Kaggle Datasets: - NBA Injuries 2010-2018: </a:t>
            </a:r>
            <a:r>
              <a:rPr lang="en-US" sz="1750" u="sng" dirty="0">
                <a:solidFill>
                  <a:srgbClr val="5A6ED8"/>
                </a:solidFill>
                <a:latin typeface="Roboto" pitchFamily="34" charset="0"/>
                <a:ea typeface="Roboto" pitchFamily="34" charset="-122"/>
                <a:cs typeface="Roboto" pitchFamily="34" charset="-120"/>
                <a:hlinkClick r:id="rId6">
                  <a:extLst>
                    <a:ext uri="{A12FA001-AC4F-418D-AE19-62706E023703}">
                      <ahyp:hlinkClr xmlns:ahyp="http://schemas.microsoft.com/office/drawing/2018/hyperlinkcolor" val="tx"/>
                    </a:ext>
                  </a:extLst>
                </a:hlinkClick>
              </a:rPr>
              <a:t>Link</a:t>
            </a:r>
            <a:r>
              <a:rPr lang="en-US" sz="1750" dirty="0">
                <a:solidFill>
                  <a:srgbClr val="CFD0D8"/>
                </a:solidFill>
                <a:latin typeface="Roboto" pitchFamily="34" charset="0"/>
                <a:ea typeface="Roboto" pitchFamily="34" charset="-122"/>
                <a:cs typeface="Roboto" pitchFamily="34" charset="-120"/>
              </a:rPr>
              <a:t> - NBA Player Stats and Injured Data (2013–2023): </a:t>
            </a:r>
            <a:r>
              <a:rPr lang="en-US" sz="1750" u="sng" dirty="0">
                <a:solidFill>
                  <a:srgbClr val="5A6ED8"/>
                </a:solidFill>
                <a:latin typeface="Roboto" pitchFamily="34" charset="0"/>
                <a:ea typeface="Roboto" pitchFamily="34" charset="-122"/>
                <a:cs typeface="Roboto" pitchFamily="34" charset="-120"/>
                <a:hlinkClick r:id="rId7">
                  <a:extLst>
                    <a:ext uri="{A12FA001-AC4F-418D-AE19-62706E023703}">
                      <ahyp:hlinkClr xmlns:ahyp="http://schemas.microsoft.com/office/drawing/2018/hyperlinkcolor" val="tx"/>
                    </a:ext>
                  </a:extLst>
                </a:hlinkClick>
              </a:rPr>
              <a:t>Link</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51411" y="5591666"/>
            <a:ext cx="6136399" cy="1513015"/>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Thank You!</a:t>
            </a:r>
            <a:endParaRPr lang="en-US" sz="4450" dirty="0"/>
          </a:p>
        </p:txBody>
      </p:sp>
      <p:pic>
        <p:nvPicPr>
          <p:cNvPr id="5" name="Resim 4">
            <a:extLst>
              <a:ext uri="{FF2B5EF4-FFF2-40B4-BE49-F238E27FC236}">
                <a16:creationId xmlns:a16="http://schemas.microsoft.com/office/drawing/2014/main" id="{801FAD83-6C84-7D95-496A-641450521949}"/>
              </a:ext>
            </a:extLst>
          </p:cNvPr>
          <p:cNvPicPr>
            <a:picLocks noChangeAspect="1"/>
          </p:cNvPicPr>
          <p:nvPr/>
        </p:nvPicPr>
        <p:blipFill>
          <a:blip r:embed="rId3"/>
          <a:stretch>
            <a:fillRect/>
          </a:stretch>
        </p:blipFill>
        <p:spPr>
          <a:xfrm>
            <a:off x="515920" y="492218"/>
            <a:ext cx="1790028" cy="179454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653">
            <a:extLst>
              <a:ext uri="{FF2B5EF4-FFF2-40B4-BE49-F238E27FC236}">
                <a16:creationId xmlns:a16="http://schemas.microsoft.com/office/drawing/2014/main" id="{8B7DE5E1-F8FD-607F-FC55-95D1DF5DA95B}"/>
              </a:ext>
            </a:extLst>
          </p:cNvPr>
          <p:cNvPicPr/>
          <p:nvPr/>
        </p:nvPicPr>
        <p:blipFill>
          <a:blip r:embed="rId4"/>
          <a:stretch>
            <a:fillRect/>
          </a:stretch>
        </p:blipFill>
        <p:spPr>
          <a:xfrm>
            <a:off x="2552230" y="2664659"/>
            <a:ext cx="2306269" cy="1952080"/>
          </a:xfrm>
          <a:prstGeom prst="rect">
            <a:avLst/>
          </a:prstGeom>
        </p:spPr>
      </p:pic>
      <p:pic>
        <p:nvPicPr>
          <p:cNvPr id="8" name="Resim 7" descr="logo, simge, sembol, kırmızı, grafik içeren bir resim&#10;&#10;Açıklama otomatik olarak oluşturuldu">
            <a:extLst>
              <a:ext uri="{FF2B5EF4-FFF2-40B4-BE49-F238E27FC236}">
                <a16:creationId xmlns:a16="http://schemas.microsoft.com/office/drawing/2014/main" id="{3CF01CB2-4463-C57D-5C9A-00DF2B1FFD66}"/>
              </a:ext>
            </a:extLst>
          </p:cNvPr>
          <p:cNvPicPr>
            <a:picLocks noChangeAspect="1"/>
          </p:cNvPicPr>
          <p:nvPr/>
        </p:nvPicPr>
        <p:blipFill>
          <a:blip r:embed="rId5"/>
          <a:stretch>
            <a:fillRect/>
          </a:stretch>
        </p:blipFill>
        <p:spPr>
          <a:xfrm>
            <a:off x="5155439" y="5486404"/>
            <a:ext cx="1417728" cy="2027351"/>
          </a:xfrm>
          <a:prstGeom prst="rect">
            <a:avLst/>
          </a:prstGeom>
        </p:spPr>
      </p:pic>
      <p:pic>
        <p:nvPicPr>
          <p:cNvPr id="9" name="Resim 8">
            <a:extLst>
              <a:ext uri="{FF2B5EF4-FFF2-40B4-BE49-F238E27FC236}">
                <a16:creationId xmlns:a16="http://schemas.microsoft.com/office/drawing/2014/main" id="{BB9B22B4-840D-364D-EF78-3618633EBC65}"/>
              </a:ext>
            </a:extLst>
          </p:cNvPr>
          <p:cNvPicPr>
            <a:picLocks noChangeAspect="1"/>
          </p:cNvPicPr>
          <p:nvPr/>
        </p:nvPicPr>
        <p:blipFill>
          <a:blip r:embed="rId6"/>
          <a:stretch>
            <a:fillRect/>
          </a:stretch>
        </p:blipFill>
        <p:spPr>
          <a:xfrm>
            <a:off x="7002454" y="186867"/>
            <a:ext cx="7453185" cy="74531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679918" y="435115"/>
            <a:ext cx="8234243"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Problem: Injuries in the NBA</a:t>
            </a:r>
            <a:endParaRPr lang="en-US" sz="4450" dirty="0"/>
          </a:p>
        </p:txBody>
      </p:sp>
      <p:sp>
        <p:nvSpPr>
          <p:cNvPr id="3" name="Text 1"/>
          <p:cNvSpPr/>
          <p:nvPr/>
        </p:nvSpPr>
        <p:spPr>
          <a:xfrm>
            <a:off x="1936670" y="20149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Player Impact</a:t>
            </a:r>
            <a:endParaRPr lang="en-US" sz="2200" dirty="0"/>
          </a:p>
        </p:txBody>
      </p:sp>
      <p:sp>
        <p:nvSpPr>
          <p:cNvPr id="4" name="Text 2"/>
          <p:cNvSpPr/>
          <p:nvPr/>
        </p:nvSpPr>
        <p:spPr>
          <a:xfrm>
            <a:off x="1936670" y="2408647"/>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Injuries can derail careers and shorten playing longevity.</a:t>
            </a:r>
            <a:endParaRPr lang="en-US" sz="1750" dirty="0"/>
          </a:p>
        </p:txBody>
      </p:sp>
      <p:sp>
        <p:nvSpPr>
          <p:cNvPr id="5" name="Text 3"/>
          <p:cNvSpPr/>
          <p:nvPr/>
        </p:nvSpPr>
        <p:spPr>
          <a:xfrm>
            <a:off x="1936670" y="388894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Team Impact</a:t>
            </a:r>
            <a:endParaRPr lang="en-US" sz="2200" dirty="0"/>
          </a:p>
        </p:txBody>
      </p:sp>
      <p:sp>
        <p:nvSpPr>
          <p:cNvPr id="6" name="Text 4"/>
          <p:cNvSpPr/>
          <p:nvPr/>
        </p:nvSpPr>
        <p:spPr>
          <a:xfrm>
            <a:off x="1929884" y="4359937"/>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Unanticipated injuries can alter season trajectories and championship aspirations.</a:t>
            </a:r>
            <a:endParaRPr lang="en-US" sz="1750" dirty="0"/>
          </a:p>
        </p:txBody>
      </p:sp>
      <p:sp>
        <p:nvSpPr>
          <p:cNvPr id="7" name="Text 5"/>
          <p:cNvSpPr/>
          <p:nvPr/>
        </p:nvSpPr>
        <p:spPr>
          <a:xfrm>
            <a:off x="1950242" y="602562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League Impact</a:t>
            </a:r>
            <a:endParaRPr lang="en-US" sz="2200" dirty="0"/>
          </a:p>
        </p:txBody>
      </p:sp>
      <p:sp>
        <p:nvSpPr>
          <p:cNvPr id="8" name="Text 6"/>
          <p:cNvSpPr/>
          <p:nvPr/>
        </p:nvSpPr>
        <p:spPr>
          <a:xfrm>
            <a:off x="1936670" y="6496614"/>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High-profile injuries can affect viewership, revenue, and the overall quality of competition.</a:t>
            </a:r>
            <a:endParaRPr lang="en-US" sz="1750" dirty="0"/>
          </a:p>
        </p:txBody>
      </p:sp>
      <p:pic>
        <p:nvPicPr>
          <p:cNvPr id="13" name="Resim 12">
            <a:extLst>
              <a:ext uri="{FF2B5EF4-FFF2-40B4-BE49-F238E27FC236}">
                <a16:creationId xmlns:a16="http://schemas.microsoft.com/office/drawing/2014/main" id="{22050607-DB80-C0D9-443D-294204A2B934}"/>
              </a:ext>
            </a:extLst>
          </p:cNvPr>
          <p:cNvPicPr>
            <a:picLocks noChangeAspect="1"/>
          </p:cNvPicPr>
          <p:nvPr/>
        </p:nvPicPr>
        <p:blipFill>
          <a:blip r:embed="rId3"/>
          <a:stretch>
            <a:fillRect/>
          </a:stretch>
        </p:blipFill>
        <p:spPr>
          <a:xfrm>
            <a:off x="7641928" y="2014990"/>
            <a:ext cx="5570332" cy="5570332"/>
          </a:xfrm>
          <a:prstGeom prst="rect">
            <a:avLst/>
          </a:prstGeom>
        </p:spPr>
      </p:pic>
      <p:pic>
        <p:nvPicPr>
          <p:cNvPr id="15" name="Resim 14">
            <a:extLst>
              <a:ext uri="{FF2B5EF4-FFF2-40B4-BE49-F238E27FC236}">
                <a16:creationId xmlns:a16="http://schemas.microsoft.com/office/drawing/2014/main" id="{CEFEE607-7B03-8F8D-8BB5-0A49122AFD7D}"/>
              </a:ext>
            </a:extLst>
          </p:cNvPr>
          <p:cNvPicPr>
            <a:picLocks noChangeAspect="1"/>
          </p:cNvPicPr>
          <p:nvPr/>
        </p:nvPicPr>
        <p:blipFill>
          <a:blip r:embed="rId4"/>
          <a:stretch>
            <a:fillRect/>
          </a:stretch>
        </p:blipFill>
        <p:spPr>
          <a:xfrm>
            <a:off x="12908280" y="89788"/>
            <a:ext cx="1486046" cy="148979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124903"/>
            <a:ext cx="5979676" cy="5979676"/>
          </a:xfrm>
          <a:prstGeom prst="rect">
            <a:avLst/>
          </a:prstGeom>
        </p:spPr>
      </p:pic>
      <p:sp>
        <p:nvSpPr>
          <p:cNvPr id="3" name="Text 0"/>
          <p:cNvSpPr/>
          <p:nvPr/>
        </p:nvSpPr>
        <p:spPr>
          <a:xfrm>
            <a:off x="7599521" y="22378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NBA player injuries can derail careers, impact team success, and reduce league revenue.</a:t>
            </a:r>
            <a:endParaRPr lang="en-US" sz="1750" dirty="0"/>
          </a:p>
        </p:txBody>
      </p:sp>
      <p:sp>
        <p:nvSpPr>
          <p:cNvPr id="4" name="Text 1"/>
          <p:cNvSpPr/>
          <p:nvPr/>
        </p:nvSpPr>
        <p:spPr>
          <a:xfrm>
            <a:off x="7599521" y="3042999"/>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Predicting injuries helps teams make informed decisions about player management and injury prevention strategies.</a:t>
            </a:r>
            <a:endParaRPr lang="en-US" sz="1750" dirty="0"/>
          </a:p>
        </p:txBody>
      </p:sp>
      <p:sp>
        <p:nvSpPr>
          <p:cNvPr id="5" name="Text 2"/>
          <p:cNvSpPr/>
          <p:nvPr/>
        </p:nvSpPr>
        <p:spPr>
          <a:xfrm>
            <a:off x="7599521" y="4211003"/>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Our goal: Develop a machine learning model that uses historical data to identify injury-prone players, improving player well-being and team performance.</a:t>
            </a:r>
            <a:endParaRPr lang="en-US" sz="1750" dirty="0"/>
          </a:p>
        </p:txBody>
      </p:sp>
      <p:sp>
        <p:nvSpPr>
          <p:cNvPr id="6" name="Text 3"/>
          <p:cNvSpPr/>
          <p:nvPr/>
        </p:nvSpPr>
        <p:spPr>
          <a:xfrm>
            <a:off x="7599521" y="5503783"/>
            <a:ext cx="6244709"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0" name="Resim 9">
            <a:extLst>
              <a:ext uri="{FF2B5EF4-FFF2-40B4-BE49-F238E27FC236}">
                <a16:creationId xmlns:a16="http://schemas.microsoft.com/office/drawing/2014/main" id="{2E7BF6C8-45CA-428C-1B8D-D5D10803FA4C}"/>
              </a:ext>
            </a:extLst>
          </p:cNvPr>
          <p:cNvPicPr>
            <a:picLocks noChangeAspect="1"/>
          </p:cNvPicPr>
          <p:nvPr/>
        </p:nvPicPr>
        <p:blipFill>
          <a:blip r:embed="rId4"/>
          <a:stretch>
            <a:fillRect/>
          </a:stretch>
        </p:blipFill>
        <p:spPr>
          <a:xfrm>
            <a:off x="12908280" y="101363"/>
            <a:ext cx="1486046" cy="148979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1"/>
          <p:cNvSpPr/>
          <p:nvPr/>
        </p:nvSpPr>
        <p:spPr>
          <a:xfrm>
            <a:off x="793790" y="4888706"/>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0" name="Metin kutusu 9">
            <a:extLst>
              <a:ext uri="{FF2B5EF4-FFF2-40B4-BE49-F238E27FC236}">
                <a16:creationId xmlns:a16="http://schemas.microsoft.com/office/drawing/2014/main" id="{E38F3F85-1756-A294-806E-3D8995BBB2B6}"/>
              </a:ext>
            </a:extLst>
          </p:cNvPr>
          <p:cNvSpPr txBox="1"/>
          <p:nvPr/>
        </p:nvSpPr>
        <p:spPr>
          <a:xfrm>
            <a:off x="4838700" y="3231192"/>
            <a:ext cx="4953000" cy="3139321"/>
          </a:xfrm>
          <a:prstGeom prst="rect">
            <a:avLst/>
          </a:prstGeom>
          <a:noFill/>
        </p:spPr>
        <p:txBody>
          <a:bodyPr wrap="square">
            <a:spAutoFit/>
          </a:bodyPr>
          <a:lstStyle/>
          <a:p>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Would</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he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have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won</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multiple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MVPs</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Led</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Bulls</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to</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championships</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These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are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questions</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we’ll</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never</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have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definitive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answers</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to</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a:t>
            </a:r>
          </a:p>
          <a:p>
            <a:endParaRPr lang="tr-TR" dirty="0">
              <a:solidFill>
                <a:schemeClr val="bg2"/>
              </a:solidFill>
              <a:latin typeface="Roboto" panose="02000000000000000000" pitchFamily="2" charset="0"/>
              <a:ea typeface="Roboto" panose="02000000000000000000" pitchFamily="2" charset="0"/>
              <a:cs typeface="Roboto" panose="02000000000000000000" pitchFamily="2" charset="0"/>
            </a:endParaRPr>
          </a:p>
          <a:p>
            <a:r>
              <a:rPr lang="tr-TR" dirty="0">
                <a:solidFill>
                  <a:schemeClr val="bg2"/>
                </a:solidFill>
                <a:latin typeface="Roboto" panose="02000000000000000000" pitchFamily="2" charset="0"/>
                <a:ea typeface="Roboto" panose="02000000000000000000" pitchFamily="2" charset="0"/>
                <a:cs typeface="Roboto" panose="02000000000000000000" pitchFamily="2" charset="0"/>
              </a:rPr>
              <a:t>But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one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thing</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is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clear</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proactive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data-</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driven</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injury</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prevention</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system</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could</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have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rewritten</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history</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for</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Derrick</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Rose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basketball</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fans</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worldwide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a:t>
            </a:r>
          </a:p>
          <a:p>
            <a:endParaRPr lang="tr-TR" dirty="0">
              <a:solidFill>
                <a:schemeClr val="bg2"/>
              </a:solidFill>
              <a:latin typeface="Roboto" panose="02000000000000000000" pitchFamily="2" charset="0"/>
              <a:ea typeface="Roboto" panose="02000000000000000000" pitchFamily="2" charset="0"/>
              <a:cs typeface="Roboto" panose="02000000000000000000" pitchFamily="2" charset="0"/>
            </a:endParaRPr>
          </a:p>
          <a:p>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Our</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project</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aims</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to</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make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sure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future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players</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never</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have</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to</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ask,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What</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dirty="0" err="1">
                <a:solidFill>
                  <a:schemeClr val="bg2"/>
                </a:solidFill>
                <a:latin typeface="Roboto" panose="02000000000000000000" pitchFamily="2" charset="0"/>
                <a:ea typeface="Roboto" panose="02000000000000000000" pitchFamily="2" charset="0"/>
                <a:cs typeface="Roboto" panose="02000000000000000000" pitchFamily="2" charset="0"/>
              </a:rPr>
              <a:t>if</a:t>
            </a:r>
            <a:r>
              <a:rPr lang="tr-TR" dirty="0">
                <a:solidFill>
                  <a:schemeClr val="bg2"/>
                </a:solidFill>
                <a:latin typeface="Roboto" panose="02000000000000000000" pitchFamily="2" charset="0"/>
                <a:ea typeface="Roboto" panose="02000000000000000000" pitchFamily="2" charset="0"/>
                <a:cs typeface="Roboto" panose="02000000000000000000" pitchFamily="2" charset="0"/>
              </a:rPr>
              <a:t>?”</a:t>
            </a:r>
          </a:p>
        </p:txBody>
      </p:sp>
      <p:sp>
        <p:nvSpPr>
          <p:cNvPr id="16" name="Metin kutusu 15">
            <a:extLst>
              <a:ext uri="{FF2B5EF4-FFF2-40B4-BE49-F238E27FC236}">
                <a16:creationId xmlns:a16="http://schemas.microsoft.com/office/drawing/2014/main" id="{F6B47D90-FCD3-6D02-D793-D56D118BEEB4}"/>
              </a:ext>
            </a:extLst>
          </p:cNvPr>
          <p:cNvSpPr txBox="1"/>
          <p:nvPr/>
        </p:nvSpPr>
        <p:spPr>
          <a:xfrm>
            <a:off x="289560" y="1273597"/>
            <a:ext cx="7315200" cy="1400383"/>
          </a:xfrm>
          <a:prstGeom prst="rect">
            <a:avLst/>
          </a:prstGeom>
          <a:noFill/>
        </p:spPr>
        <p:txBody>
          <a:bodyPr wrap="square">
            <a:spAutoFit/>
          </a:bodyPr>
          <a:lstStyle/>
          <a:p>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Our</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project</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uses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machine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learning</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statistical</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analysis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to</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predict</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injury</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risks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based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on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workload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performance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metrics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historical</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data.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If</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such</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system</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had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existed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during</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Rose's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peak</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it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might</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have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flagged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elevated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injury</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risks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allowing</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coaches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to</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adjust</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his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workload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monitor</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recovery</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potentially</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prevent</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his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devastating</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injury</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a:t>
            </a:r>
          </a:p>
        </p:txBody>
      </p:sp>
      <p:sp>
        <p:nvSpPr>
          <p:cNvPr id="18" name="Metin kutusu 17">
            <a:extLst>
              <a:ext uri="{FF2B5EF4-FFF2-40B4-BE49-F238E27FC236}">
                <a16:creationId xmlns:a16="http://schemas.microsoft.com/office/drawing/2014/main" id="{B490D7C0-0DDF-F9FD-9E78-8E1B6DEF301E}"/>
              </a:ext>
            </a:extLst>
          </p:cNvPr>
          <p:cNvSpPr txBox="1"/>
          <p:nvPr/>
        </p:nvSpPr>
        <p:spPr>
          <a:xfrm>
            <a:off x="289560" y="193165"/>
            <a:ext cx="7315200" cy="523220"/>
          </a:xfrm>
          <a:prstGeom prst="rect">
            <a:avLst/>
          </a:prstGeom>
          <a:noFill/>
        </p:spPr>
        <p:txBody>
          <a:bodyPr wrap="square">
            <a:spAutoFit/>
          </a:bodyPr>
          <a:lstStyle/>
          <a:p>
            <a:r>
              <a:rPr lang="tr-TR" sz="2800" b="1" dirty="0" err="1">
                <a:solidFill>
                  <a:schemeClr val="bg1"/>
                </a:solidFill>
                <a:latin typeface="Roboto" panose="02000000000000000000" pitchFamily="2" charset="0"/>
                <a:ea typeface="Roboto" panose="02000000000000000000" pitchFamily="2" charset="0"/>
                <a:cs typeface="Roboto" panose="02000000000000000000" pitchFamily="2" charset="0"/>
              </a:rPr>
              <a:t>Could</a:t>
            </a:r>
            <a:r>
              <a:rPr lang="tr-TR" sz="2800" b="1" dirty="0">
                <a:solidFill>
                  <a:schemeClr val="bg1"/>
                </a:solidFill>
                <a:latin typeface="Roboto" panose="02000000000000000000" pitchFamily="2" charset="0"/>
                <a:ea typeface="Roboto" panose="02000000000000000000" pitchFamily="2" charset="0"/>
                <a:cs typeface="Roboto" panose="02000000000000000000" pitchFamily="2" charset="0"/>
              </a:rPr>
              <a:t> Data </a:t>
            </a:r>
            <a:r>
              <a:rPr lang="tr-TR" sz="2800" b="1" dirty="0" err="1">
                <a:solidFill>
                  <a:schemeClr val="bg1"/>
                </a:solidFill>
                <a:latin typeface="Roboto" panose="02000000000000000000" pitchFamily="2" charset="0"/>
                <a:ea typeface="Roboto" panose="02000000000000000000" pitchFamily="2" charset="0"/>
                <a:cs typeface="Roboto" panose="02000000000000000000" pitchFamily="2" charset="0"/>
              </a:rPr>
              <a:t>Have</a:t>
            </a:r>
            <a:r>
              <a:rPr lang="tr-TR" sz="2800" b="1"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tr-TR" sz="2800" b="1" dirty="0" err="1">
                <a:solidFill>
                  <a:schemeClr val="bg1"/>
                </a:solidFill>
                <a:latin typeface="Roboto" panose="02000000000000000000" pitchFamily="2" charset="0"/>
                <a:ea typeface="Roboto" panose="02000000000000000000" pitchFamily="2" charset="0"/>
                <a:cs typeface="Roboto" panose="02000000000000000000" pitchFamily="2" charset="0"/>
              </a:rPr>
              <a:t>Changed</a:t>
            </a:r>
            <a:r>
              <a:rPr lang="tr-TR" sz="2800" b="1"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tr-TR" sz="2800" b="1" dirty="0" err="1">
                <a:solidFill>
                  <a:schemeClr val="bg1"/>
                </a:solidFill>
                <a:latin typeface="Roboto" panose="02000000000000000000" pitchFamily="2" charset="0"/>
                <a:ea typeface="Roboto" panose="02000000000000000000" pitchFamily="2" charset="0"/>
                <a:cs typeface="Roboto" panose="02000000000000000000" pitchFamily="2" charset="0"/>
              </a:rPr>
              <a:t>This</a:t>
            </a:r>
            <a:r>
              <a:rPr lang="tr-TR" sz="2800" b="1" dirty="0">
                <a:solidFill>
                  <a:schemeClr val="bg1"/>
                </a:solidFill>
                <a:latin typeface="Roboto" panose="02000000000000000000" pitchFamily="2" charset="0"/>
                <a:ea typeface="Roboto" panose="02000000000000000000" pitchFamily="2" charset="0"/>
                <a:cs typeface="Roboto" panose="02000000000000000000" pitchFamily="2" charset="0"/>
              </a:rPr>
              <a:t>?</a:t>
            </a:r>
          </a:p>
        </p:txBody>
      </p:sp>
      <p:pic>
        <p:nvPicPr>
          <p:cNvPr id="21" name="Resim 20">
            <a:extLst>
              <a:ext uri="{FF2B5EF4-FFF2-40B4-BE49-F238E27FC236}">
                <a16:creationId xmlns:a16="http://schemas.microsoft.com/office/drawing/2014/main" id="{5E9F44CE-2A0F-C529-22D3-DD657F2BE823}"/>
              </a:ext>
            </a:extLst>
          </p:cNvPr>
          <p:cNvPicPr>
            <a:picLocks noChangeAspect="1"/>
          </p:cNvPicPr>
          <p:nvPr/>
        </p:nvPicPr>
        <p:blipFill>
          <a:blip r:embed="rId3"/>
          <a:stretch>
            <a:fillRect/>
          </a:stretch>
        </p:blipFill>
        <p:spPr>
          <a:xfrm>
            <a:off x="7315200" y="4114800"/>
            <a:ext cx="0" cy="0"/>
          </a:xfrm>
          <a:prstGeom prst="rect">
            <a:avLst/>
          </a:prstGeom>
        </p:spPr>
      </p:pic>
      <p:pic>
        <p:nvPicPr>
          <p:cNvPr id="26" name="Resim 25">
            <a:extLst>
              <a:ext uri="{FF2B5EF4-FFF2-40B4-BE49-F238E27FC236}">
                <a16:creationId xmlns:a16="http://schemas.microsoft.com/office/drawing/2014/main" id="{3E126FC9-898A-26BA-AB93-6F2B8D0CA09A}"/>
              </a:ext>
            </a:extLst>
          </p:cNvPr>
          <p:cNvPicPr>
            <a:picLocks noChangeAspect="1"/>
          </p:cNvPicPr>
          <p:nvPr/>
        </p:nvPicPr>
        <p:blipFill>
          <a:blip r:embed="rId4"/>
          <a:stretch>
            <a:fillRect/>
          </a:stretch>
        </p:blipFill>
        <p:spPr>
          <a:xfrm>
            <a:off x="9927771" y="0"/>
            <a:ext cx="4702629" cy="8229600"/>
          </a:xfrm>
          <a:prstGeom prst="rect">
            <a:avLst/>
          </a:prstGeom>
          <a:ln>
            <a:noFill/>
          </a:ln>
          <a:effectLst>
            <a:softEdge rad="112500"/>
          </a:effectLst>
        </p:spPr>
      </p:pic>
      <p:pic>
        <p:nvPicPr>
          <p:cNvPr id="27" name="Picture 653">
            <a:extLst>
              <a:ext uri="{FF2B5EF4-FFF2-40B4-BE49-F238E27FC236}">
                <a16:creationId xmlns:a16="http://schemas.microsoft.com/office/drawing/2014/main" id="{E44285D9-5558-4D42-B790-8D34E9429204}"/>
              </a:ext>
            </a:extLst>
          </p:cNvPr>
          <p:cNvPicPr/>
          <p:nvPr/>
        </p:nvPicPr>
        <p:blipFill>
          <a:blip r:embed="rId5"/>
          <a:stretch>
            <a:fillRect/>
          </a:stretch>
        </p:blipFill>
        <p:spPr>
          <a:xfrm>
            <a:off x="893459" y="3580655"/>
            <a:ext cx="2783736" cy="26161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4BEC91C-9F80-DE08-AA0A-854CAD821E70}"/>
              </a:ext>
            </a:extLst>
          </p:cNvPr>
          <p:cNvSpPr txBox="1"/>
          <p:nvPr/>
        </p:nvSpPr>
        <p:spPr>
          <a:xfrm>
            <a:off x="7315200" y="2132920"/>
            <a:ext cx="7315200" cy="1400383"/>
          </a:xfrm>
          <a:prstGeom prst="rect">
            <a:avLst/>
          </a:prstGeom>
          <a:noFill/>
        </p:spPr>
        <p:txBody>
          <a:bodyPr wrap="square">
            <a:spAutoFit/>
          </a:bodyPr>
          <a:lstStyle/>
          <a:p>
            <a:pPr marL="285750" indent="-285750">
              <a:buFont typeface="Arial" panose="020B0604020202020204" pitchFamily="34" charset="0"/>
              <a:buChar char="•"/>
            </a:pP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Derrick</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Rose’s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story</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remains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one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of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most</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heartbreaking</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what-ifs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in NBA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history</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In</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2011,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just</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22, he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became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youngest</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MVP ever,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averaging</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25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points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7.7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assists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4.1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rebounds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per</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game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while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leading</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Bulls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to</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an NBA-</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best</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62-20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record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His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electrifying</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speed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creativity</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fearless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drives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made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him</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seem</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destined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for</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greatness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a:t>
            </a:r>
          </a:p>
        </p:txBody>
      </p:sp>
      <p:sp>
        <p:nvSpPr>
          <p:cNvPr id="3" name="Metin kutusu 2">
            <a:extLst>
              <a:ext uri="{FF2B5EF4-FFF2-40B4-BE49-F238E27FC236}">
                <a16:creationId xmlns:a16="http://schemas.microsoft.com/office/drawing/2014/main" id="{8820BA20-FDCA-ECFC-4E13-31FE0FE5D1D1}"/>
              </a:ext>
            </a:extLst>
          </p:cNvPr>
          <p:cNvSpPr txBox="1"/>
          <p:nvPr/>
        </p:nvSpPr>
        <p:spPr>
          <a:xfrm>
            <a:off x="7315200" y="4467697"/>
            <a:ext cx="7315200" cy="1400383"/>
          </a:xfrm>
          <a:prstGeom prst="rect">
            <a:avLst/>
          </a:prstGeom>
          <a:noFill/>
        </p:spPr>
        <p:txBody>
          <a:bodyPr wrap="square">
            <a:spAutoFit/>
          </a:bodyPr>
          <a:lstStyle/>
          <a:p>
            <a:pPr marL="285750" indent="-285750">
              <a:buFont typeface="Arial" panose="020B0604020202020204" pitchFamily="34" charset="0"/>
              <a:buChar char="•"/>
            </a:pP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But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fate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had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other</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plans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In</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2012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playoffs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Rose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tore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his ACL in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final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minutes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of a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game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Bulls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were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already</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winning</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This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injury</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marked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start of a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series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of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health</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setbacks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Over</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the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next</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four</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seasons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he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played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just</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100 of 312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games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his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explosiveness</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confidence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were</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never</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fully</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00" dirty="0" err="1">
                <a:solidFill>
                  <a:schemeClr val="bg2"/>
                </a:solidFill>
                <a:latin typeface="Roboto" panose="02000000000000000000" pitchFamily="2" charset="0"/>
                <a:ea typeface="Roboto" panose="02000000000000000000" pitchFamily="2" charset="0"/>
                <a:cs typeface="Roboto" panose="02000000000000000000" pitchFamily="2" charset="0"/>
              </a:rPr>
              <a:t>restored</a:t>
            </a:r>
            <a:r>
              <a:rPr lang="tr-TR" sz="1700" dirty="0">
                <a:solidFill>
                  <a:schemeClr val="bg2"/>
                </a:solidFill>
                <a:latin typeface="Roboto" panose="02000000000000000000" pitchFamily="2" charset="0"/>
                <a:ea typeface="Roboto" panose="02000000000000000000" pitchFamily="2" charset="0"/>
                <a:cs typeface="Roboto" panose="02000000000000000000" pitchFamily="2" charset="0"/>
              </a:rPr>
              <a:t>.</a:t>
            </a:r>
          </a:p>
        </p:txBody>
      </p:sp>
      <p:pic>
        <p:nvPicPr>
          <p:cNvPr id="4" name="Resim 3">
            <a:extLst>
              <a:ext uri="{FF2B5EF4-FFF2-40B4-BE49-F238E27FC236}">
                <a16:creationId xmlns:a16="http://schemas.microsoft.com/office/drawing/2014/main" id="{C596E658-CCF2-4815-950A-DC29FAD9C3CC}"/>
              </a:ext>
            </a:extLst>
          </p:cNvPr>
          <p:cNvPicPr>
            <a:picLocks noChangeAspect="1"/>
          </p:cNvPicPr>
          <p:nvPr/>
        </p:nvPicPr>
        <p:blipFill>
          <a:blip r:embed="rId2"/>
          <a:stretch>
            <a:fillRect/>
          </a:stretch>
        </p:blipFill>
        <p:spPr>
          <a:xfrm>
            <a:off x="695159" y="1087521"/>
            <a:ext cx="6054558" cy="6054558"/>
          </a:xfrm>
          <a:prstGeom prst="rect">
            <a:avLst/>
          </a:prstGeom>
        </p:spPr>
      </p:pic>
    </p:spTree>
    <p:extLst>
      <p:ext uri="{BB962C8B-B14F-4D97-AF65-F5344CB8AC3E}">
        <p14:creationId xmlns:p14="http://schemas.microsoft.com/office/powerpoint/2010/main" val="72352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9733" y="989528"/>
            <a:ext cx="7529513" cy="642580"/>
          </a:xfrm>
          <a:prstGeom prst="rect">
            <a:avLst/>
          </a:prstGeom>
          <a:noFill/>
          <a:ln/>
        </p:spPr>
        <p:txBody>
          <a:bodyPr wrap="none" lIns="0" tIns="0" rIns="0" bIns="0" rtlCol="0" anchor="t"/>
          <a:lstStyle/>
          <a:p>
            <a:pPr marL="0" indent="0">
              <a:lnSpc>
                <a:spcPts val="5050"/>
              </a:lnSpc>
              <a:buNone/>
            </a:pPr>
            <a:r>
              <a:rPr lang="en-US" sz="4000" dirty="0">
                <a:solidFill>
                  <a:srgbClr val="FFFFFF"/>
                </a:solidFill>
                <a:latin typeface="Roboto Medium" pitchFamily="34" charset="0"/>
                <a:ea typeface="Roboto Medium" pitchFamily="34" charset="-122"/>
                <a:cs typeface="Roboto Medium" pitchFamily="34" charset="-120"/>
              </a:rPr>
              <a:t>Our Approach: Machine Learning</a:t>
            </a:r>
            <a:endParaRPr lang="en-US" sz="4000" dirty="0"/>
          </a:p>
        </p:txBody>
      </p:sp>
      <p:sp>
        <p:nvSpPr>
          <p:cNvPr id="4" name="Shape 1"/>
          <p:cNvSpPr/>
          <p:nvPr/>
        </p:nvSpPr>
        <p:spPr>
          <a:xfrm>
            <a:off x="4674870" y="2182117"/>
            <a:ext cx="462677" cy="462677"/>
          </a:xfrm>
          <a:prstGeom prst="roundRect">
            <a:avLst>
              <a:gd name="adj" fmla="val 18667"/>
            </a:avLst>
          </a:prstGeom>
          <a:solidFill>
            <a:srgbClr val="182567"/>
          </a:solidFill>
          <a:ln w="7620">
            <a:solidFill>
              <a:srgbClr val="313E80"/>
            </a:solidFill>
            <a:prstDash val="solid"/>
          </a:ln>
        </p:spPr>
      </p:sp>
      <p:sp>
        <p:nvSpPr>
          <p:cNvPr id="5" name="Text 2"/>
          <p:cNvSpPr/>
          <p:nvPr/>
        </p:nvSpPr>
        <p:spPr>
          <a:xfrm>
            <a:off x="4818459" y="2259151"/>
            <a:ext cx="175379" cy="308491"/>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cs typeface="Roboto Medium" pitchFamily="34" charset="-120"/>
              </a:rPr>
              <a:t>2</a:t>
            </a:r>
            <a:endParaRPr lang="en-US" sz="2400" dirty="0"/>
          </a:p>
        </p:txBody>
      </p:sp>
      <p:sp>
        <p:nvSpPr>
          <p:cNvPr id="6" name="Text 3"/>
          <p:cNvSpPr/>
          <p:nvPr/>
        </p:nvSpPr>
        <p:spPr>
          <a:xfrm>
            <a:off x="5343168" y="2182117"/>
            <a:ext cx="2930009" cy="321231"/>
          </a:xfrm>
          <a:prstGeom prst="rect">
            <a:avLst/>
          </a:prstGeom>
          <a:noFill/>
          <a:ln/>
        </p:spPr>
        <p:txBody>
          <a:bodyPr wrap="none" lIns="0" tIns="0" rIns="0" bIns="0" rtlCol="0" anchor="t"/>
          <a:lstStyle/>
          <a:p>
            <a:pPr marL="0" indent="0">
              <a:lnSpc>
                <a:spcPts val="2500"/>
              </a:lnSpc>
              <a:buNone/>
            </a:pPr>
            <a:r>
              <a:rPr lang="en-US" sz="2000" dirty="0">
                <a:solidFill>
                  <a:srgbClr val="CFD0D8"/>
                </a:solidFill>
                <a:latin typeface="Roboto Medium" pitchFamily="34" charset="0"/>
                <a:ea typeface="Roboto Medium" pitchFamily="34" charset="-122"/>
                <a:cs typeface="Roboto Medium" pitchFamily="34" charset="-120"/>
              </a:rPr>
              <a:t>Exploratory Data Analysis</a:t>
            </a:r>
            <a:endParaRPr lang="en-US" sz="2000" dirty="0"/>
          </a:p>
        </p:txBody>
      </p:sp>
      <p:sp>
        <p:nvSpPr>
          <p:cNvPr id="7" name="Text 4"/>
          <p:cNvSpPr/>
          <p:nvPr/>
        </p:nvSpPr>
        <p:spPr>
          <a:xfrm>
            <a:off x="5343168" y="2626696"/>
            <a:ext cx="3081218" cy="1973818"/>
          </a:xfrm>
          <a:prstGeom prst="rect">
            <a:avLst/>
          </a:prstGeom>
          <a:noFill/>
          <a:ln/>
        </p:spPr>
        <p:txBody>
          <a:bodyPr wrap="square" lIns="0" tIns="0" rIns="0" bIns="0" rtlCol="0" anchor="t"/>
          <a:lstStyle/>
          <a:p>
            <a:pPr marL="0" indent="0">
              <a:lnSpc>
                <a:spcPts val="2550"/>
              </a:lnSpc>
              <a:buNone/>
            </a:pPr>
            <a:r>
              <a:rPr lang="en-US" sz="1600" dirty="0">
                <a:solidFill>
                  <a:srgbClr val="CFD0D8"/>
                </a:solidFill>
                <a:latin typeface="Roboto" pitchFamily="34" charset="0"/>
                <a:ea typeface="Roboto" pitchFamily="34" charset="-122"/>
                <a:cs typeface="Roboto" pitchFamily="34" charset="-120"/>
              </a:rPr>
              <a:t> Analyzed injury trends over time, identifying common types and patterns. Explored correlations between workload and injury frequency to uncover insights for prevention.</a:t>
            </a:r>
            <a:endParaRPr lang="en-US" sz="1600" dirty="0"/>
          </a:p>
        </p:txBody>
      </p:sp>
      <p:sp>
        <p:nvSpPr>
          <p:cNvPr id="8" name="Shape 5"/>
          <p:cNvSpPr/>
          <p:nvPr/>
        </p:nvSpPr>
        <p:spPr>
          <a:xfrm>
            <a:off x="716518" y="2182117"/>
            <a:ext cx="462677" cy="462677"/>
          </a:xfrm>
          <a:prstGeom prst="roundRect">
            <a:avLst>
              <a:gd name="adj" fmla="val 18667"/>
            </a:avLst>
          </a:prstGeom>
          <a:solidFill>
            <a:srgbClr val="182567"/>
          </a:solidFill>
          <a:ln w="7620">
            <a:solidFill>
              <a:srgbClr val="313E80"/>
            </a:solidFill>
            <a:prstDash val="solid"/>
          </a:ln>
        </p:spPr>
      </p:sp>
      <p:sp>
        <p:nvSpPr>
          <p:cNvPr id="9" name="Text 6"/>
          <p:cNvSpPr/>
          <p:nvPr/>
        </p:nvSpPr>
        <p:spPr>
          <a:xfrm>
            <a:off x="860107" y="2259151"/>
            <a:ext cx="175379" cy="308491"/>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cs typeface="Roboto Medium" pitchFamily="34" charset="-120"/>
              </a:rPr>
              <a:t>1</a:t>
            </a:r>
            <a:endParaRPr lang="en-US" sz="2400" dirty="0"/>
          </a:p>
        </p:txBody>
      </p:sp>
      <p:sp>
        <p:nvSpPr>
          <p:cNvPr id="10" name="Text 7"/>
          <p:cNvSpPr/>
          <p:nvPr/>
        </p:nvSpPr>
        <p:spPr>
          <a:xfrm>
            <a:off x="1384816" y="2182117"/>
            <a:ext cx="2570440" cy="321231"/>
          </a:xfrm>
          <a:prstGeom prst="rect">
            <a:avLst/>
          </a:prstGeom>
          <a:noFill/>
          <a:ln/>
        </p:spPr>
        <p:txBody>
          <a:bodyPr wrap="none" lIns="0" tIns="0" rIns="0" bIns="0" rtlCol="0" anchor="t"/>
          <a:lstStyle/>
          <a:p>
            <a:pPr marL="0" indent="0">
              <a:lnSpc>
                <a:spcPts val="2500"/>
              </a:lnSpc>
              <a:buNone/>
            </a:pPr>
            <a:r>
              <a:rPr lang="en-US" sz="2000" dirty="0">
                <a:solidFill>
                  <a:srgbClr val="CFD0D8"/>
                </a:solidFill>
                <a:latin typeface="Roboto Medium" pitchFamily="34" charset="0"/>
                <a:ea typeface="Roboto Medium" pitchFamily="34" charset="-122"/>
                <a:cs typeface="Roboto Medium" pitchFamily="34" charset="-120"/>
              </a:rPr>
              <a:t>Data Integration</a:t>
            </a:r>
            <a:endParaRPr lang="en-US" sz="2000" dirty="0"/>
          </a:p>
        </p:txBody>
      </p:sp>
      <p:sp>
        <p:nvSpPr>
          <p:cNvPr id="11" name="Text 8"/>
          <p:cNvSpPr/>
          <p:nvPr/>
        </p:nvSpPr>
        <p:spPr>
          <a:xfrm>
            <a:off x="1384816" y="2626696"/>
            <a:ext cx="3081218" cy="986909"/>
          </a:xfrm>
          <a:prstGeom prst="rect">
            <a:avLst/>
          </a:prstGeom>
          <a:noFill/>
          <a:ln/>
        </p:spPr>
        <p:txBody>
          <a:bodyPr wrap="square" lIns="0" tIns="0" rIns="0" bIns="0" rtlCol="0" anchor="t"/>
          <a:lstStyle/>
          <a:p>
            <a:pPr marL="0" indent="0">
              <a:lnSpc>
                <a:spcPts val="2550"/>
              </a:lnSpc>
              <a:buNone/>
            </a:pPr>
            <a:r>
              <a:rPr lang="en-US" sz="1600" dirty="0">
                <a:solidFill>
                  <a:srgbClr val="CFD0D8"/>
                </a:solidFill>
                <a:latin typeface="Roboto" pitchFamily="34" charset="0"/>
                <a:ea typeface="Roboto" pitchFamily="34" charset="-122"/>
                <a:cs typeface="Roboto" pitchFamily="34" charset="-120"/>
              </a:rPr>
              <a:t>Combining historical injury records with player performance metrics.</a:t>
            </a:r>
            <a:endParaRPr lang="en-US" sz="1600" dirty="0"/>
          </a:p>
        </p:txBody>
      </p:sp>
      <p:sp>
        <p:nvSpPr>
          <p:cNvPr id="12" name="Shape 9"/>
          <p:cNvSpPr/>
          <p:nvPr/>
        </p:nvSpPr>
        <p:spPr>
          <a:xfrm>
            <a:off x="719733" y="5027176"/>
            <a:ext cx="462677" cy="462677"/>
          </a:xfrm>
          <a:prstGeom prst="roundRect">
            <a:avLst>
              <a:gd name="adj" fmla="val 18667"/>
            </a:avLst>
          </a:prstGeom>
          <a:solidFill>
            <a:srgbClr val="182567"/>
          </a:solidFill>
          <a:ln w="7620">
            <a:solidFill>
              <a:srgbClr val="313E80"/>
            </a:solidFill>
            <a:prstDash val="solid"/>
          </a:ln>
        </p:spPr>
      </p:sp>
      <p:sp>
        <p:nvSpPr>
          <p:cNvPr id="13" name="Text 10"/>
          <p:cNvSpPr/>
          <p:nvPr/>
        </p:nvSpPr>
        <p:spPr>
          <a:xfrm>
            <a:off x="863322" y="5104209"/>
            <a:ext cx="175379" cy="308491"/>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ea typeface="Roboto Medium" pitchFamily="34" charset="-122"/>
                <a:cs typeface="Roboto Medium" pitchFamily="34" charset="-120"/>
              </a:rPr>
              <a:t>3</a:t>
            </a:r>
            <a:endParaRPr lang="en-US" sz="2400" dirty="0"/>
          </a:p>
        </p:txBody>
      </p:sp>
      <p:sp>
        <p:nvSpPr>
          <p:cNvPr id="14" name="Text 11"/>
          <p:cNvSpPr/>
          <p:nvPr/>
        </p:nvSpPr>
        <p:spPr>
          <a:xfrm>
            <a:off x="1388031" y="5027176"/>
            <a:ext cx="2570440" cy="321231"/>
          </a:xfrm>
          <a:prstGeom prst="rect">
            <a:avLst/>
          </a:prstGeom>
          <a:noFill/>
          <a:ln/>
        </p:spPr>
        <p:txBody>
          <a:bodyPr wrap="none" lIns="0" tIns="0" rIns="0" bIns="0" rtlCol="0" anchor="t"/>
          <a:lstStyle/>
          <a:p>
            <a:pPr marL="0" indent="0">
              <a:lnSpc>
                <a:spcPts val="2500"/>
              </a:lnSpc>
              <a:buNone/>
            </a:pPr>
            <a:r>
              <a:rPr lang="en-US" sz="2000" dirty="0">
                <a:solidFill>
                  <a:srgbClr val="CFD0D8"/>
                </a:solidFill>
                <a:latin typeface="Roboto Medium" pitchFamily="34" charset="0"/>
                <a:ea typeface="Roboto Medium" pitchFamily="34" charset="-122"/>
                <a:cs typeface="Roboto Medium" pitchFamily="34" charset="-120"/>
              </a:rPr>
              <a:t>Pattern Identification</a:t>
            </a:r>
            <a:endParaRPr lang="en-US" sz="2000" dirty="0"/>
          </a:p>
        </p:txBody>
      </p:sp>
      <p:sp>
        <p:nvSpPr>
          <p:cNvPr id="15" name="Text 12"/>
          <p:cNvSpPr/>
          <p:nvPr/>
        </p:nvSpPr>
        <p:spPr>
          <a:xfrm>
            <a:off x="1388031" y="5471755"/>
            <a:ext cx="3081218" cy="1315879"/>
          </a:xfrm>
          <a:prstGeom prst="rect">
            <a:avLst/>
          </a:prstGeom>
          <a:noFill/>
          <a:ln/>
        </p:spPr>
        <p:txBody>
          <a:bodyPr wrap="square" lIns="0" tIns="0" rIns="0" bIns="0" rtlCol="0" anchor="t"/>
          <a:lstStyle/>
          <a:p>
            <a:pPr marL="0" indent="0">
              <a:lnSpc>
                <a:spcPts val="2550"/>
              </a:lnSpc>
              <a:buNone/>
            </a:pPr>
            <a:r>
              <a:rPr lang="en-US" sz="1600" dirty="0">
                <a:solidFill>
                  <a:srgbClr val="CFD0D8"/>
                </a:solidFill>
                <a:latin typeface="Roboto" pitchFamily="34" charset="0"/>
                <a:ea typeface="Roboto" pitchFamily="34" charset="-122"/>
                <a:cs typeface="Roboto" pitchFamily="34" charset="-120"/>
              </a:rPr>
              <a:t>Identifying factors that contribute to injury risk, such as in-game statistics, minutes played, and player physical attributes.</a:t>
            </a:r>
            <a:endParaRPr lang="en-US" sz="1600" dirty="0"/>
          </a:p>
        </p:txBody>
      </p:sp>
      <p:sp>
        <p:nvSpPr>
          <p:cNvPr id="16" name="Shape 13"/>
          <p:cNvSpPr/>
          <p:nvPr/>
        </p:nvSpPr>
        <p:spPr>
          <a:xfrm>
            <a:off x="4674870" y="5027176"/>
            <a:ext cx="462677" cy="462677"/>
          </a:xfrm>
          <a:prstGeom prst="roundRect">
            <a:avLst>
              <a:gd name="adj" fmla="val 18667"/>
            </a:avLst>
          </a:prstGeom>
          <a:solidFill>
            <a:srgbClr val="182567"/>
          </a:solidFill>
          <a:ln w="7620">
            <a:solidFill>
              <a:srgbClr val="313E80"/>
            </a:solidFill>
            <a:prstDash val="solid"/>
          </a:ln>
        </p:spPr>
      </p:sp>
      <p:sp>
        <p:nvSpPr>
          <p:cNvPr id="17" name="Text 14"/>
          <p:cNvSpPr/>
          <p:nvPr/>
        </p:nvSpPr>
        <p:spPr>
          <a:xfrm>
            <a:off x="4818459" y="5104209"/>
            <a:ext cx="175379" cy="308491"/>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ea typeface="Roboto Medium" pitchFamily="34" charset="-122"/>
                <a:cs typeface="Roboto Medium" pitchFamily="34" charset="-120"/>
              </a:rPr>
              <a:t>4</a:t>
            </a:r>
            <a:endParaRPr lang="en-US" sz="2400" dirty="0"/>
          </a:p>
        </p:txBody>
      </p:sp>
      <p:sp>
        <p:nvSpPr>
          <p:cNvPr id="18" name="Text 15"/>
          <p:cNvSpPr/>
          <p:nvPr/>
        </p:nvSpPr>
        <p:spPr>
          <a:xfrm>
            <a:off x="5343168" y="5027176"/>
            <a:ext cx="2570440" cy="321231"/>
          </a:xfrm>
          <a:prstGeom prst="rect">
            <a:avLst/>
          </a:prstGeom>
          <a:noFill/>
          <a:ln/>
        </p:spPr>
        <p:txBody>
          <a:bodyPr wrap="none" lIns="0" tIns="0" rIns="0" bIns="0" rtlCol="0" anchor="t"/>
          <a:lstStyle/>
          <a:p>
            <a:pPr marL="0" indent="0">
              <a:lnSpc>
                <a:spcPts val="2500"/>
              </a:lnSpc>
              <a:buNone/>
            </a:pPr>
            <a:r>
              <a:rPr lang="en-US" sz="2000" dirty="0">
                <a:solidFill>
                  <a:srgbClr val="CFD0D8"/>
                </a:solidFill>
                <a:latin typeface="Roboto Medium" pitchFamily="34" charset="0"/>
                <a:ea typeface="Roboto Medium" pitchFamily="34" charset="-122"/>
                <a:cs typeface="Roboto Medium" pitchFamily="34" charset="-120"/>
              </a:rPr>
              <a:t>Predictive Modeling</a:t>
            </a:r>
            <a:endParaRPr lang="en-US" sz="2000" dirty="0"/>
          </a:p>
        </p:txBody>
      </p:sp>
      <p:sp>
        <p:nvSpPr>
          <p:cNvPr id="19" name="Text 16"/>
          <p:cNvSpPr/>
          <p:nvPr/>
        </p:nvSpPr>
        <p:spPr>
          <a:xfrm>
            <a:off x="5343168" y="5471755"/>
            <a:ext cx="3081218" cy="1315879"/>
          </a:xfrm>
          <a:prstGeom prst="rect">
            <a:avLst/>
          </a:prstGeom>
          <a:noFill/>
          <a:ln/>
        </p:spPr>
        <p:txBody>
          <a:bodyPr wrap="square" lIns="0" tIns="0" rIns="0" bIns="0" rtlCol="0" anchor="t"/>
          <a:lstStyle/>
          <a:p>
            <a:pPr marL="0" indent="0">
              <a:lnSpc>
                <a:spcPts val="2550"/>
              </a:lnSpc>
              <a:buNone/>
            </a:pPr>
            <a:r>
              <a:rPr lang="en-US" sz="1600" dirty="0">
                <a:solidFill>
                  <a:srgbClr val="CFD0D8"/>
                </a:solidFill>
                <a:latin typeface="Roboto" pitchFamily="34" charset="0"/>
                <a:ea typeface="Roboto" pitchFamily="34" charset="-122"/>
                <a:cs typeface="Roboto" pitchFamily="34" charset="-120"/>
              </a:rPr>
              <a:t>We are developing a model to predict which players will or will not get injured based on their statistics and injury history over 10 seasons.</a:t>
            </a:r>
            <a:endParaRPr lang="en-US" sz="1600" dirty="0"/>
          </a:p>
        </p:txBody>
      </p:sp>
      <p:sp>
        <p:nvSpPr>
          <p:cNvPr id="20" name="Text 17"/>
          <p:cNvSpPr/>
          <p:nvPr/>
        </p:nvSpPr>
        <p:spPr>
          <a:xfrm>
            <a:off x="5343168" y="6910983"/>
            <a:ext cx="3081218" cy="328970"/>
          </a:xfrm>
          <a:prstGeom prst="rect">
            <a:avLst/>
          </a:prstGeom>
          <a:noFill/>
          <a:ln/>
        </p:spPr>
        <p:txBody>
          <a:bodyPr wrap="none" lIns="0" tIns="0" rIns="0" bIns="0" rtlCol="0" anchor="t"/>
          <a:lstStyle/>
          <a:p>
            <a:pPr marL="0" indent="0">
              <a:lnSpc>
                <a:spcPts val="2550"/>
              </a:lnSpc>
              <a:buNone/>
            </a:pP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54704" y="84117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Data Integration</a:t>
            </a:r>
            <a:endParaRPr lang="en-US" sz="4450" dirty="0"/>
          </a:p>
        </p:txBody>
      </p:sp>
      <p:sp>
        <p:nvSpPr>
          <p:cNvPr id="4" name="Text 1"/>
          <p:cNvSpPr/>
          <p:nvPr/>
        </p:nvSpPr>
        <p:spPr>
          <a:xfrm>
            <a:off x="5812836" y="4478891"/>
            <a:ext cx="3172778" cy="354330"/>
          </a:xfrm>
          <a:prstGeom prst="rect">
            <a:avLst/>
          </a:prstGeom>
          <a:noFill/>
          <a:ln/>
        </p:spPr>
        <p:txBody>
          <a:bodyPr wrap="none" lIns="0" tIns="0" rIns="0" bIns="0" rtlCol="0" anchor="t"/>
          <a:lstStyle/>
          <a:p>
            <a:pPr marL="0" indent="0" algn="l">
              <a:lnSpc>
                <a:spcPts val="2750"/>
              </a:lnSpc>
              <a:buNone/>
            </a:pPr>
            <a:r>
              <a:rPr lang="en-US" sz="2200" dirty="0">
                <a:solidFill>
                  <a:schemeClr val="bg2"/>
                </a:solidFill>
                <a:latin typeface="Roboto Medium" pitchFamily="34" charset="0"/>
                <a:ea typeface="Roboto Medium" pitchFamily="34" charset="-122"/>
                <a:cs typeface="Roboto Medium" pitchFamily="34" charset="-120"/>
              </a:rPr>
              <a:t>Player Performance Data</a:t>
            </a:r>
            <a:endParaRPr lang="en-US" sz="2200" dirty="0">
              <a:solidFill>
                <a:schemeClr val="bg2"/>
              </a:solidFill>
            </a:endParaRPr>
          </a:p>
        </p:txBody>
      </p:sp>
      <p:sp>
        <p:nvSpPr>
          <p:cNvPr id="5" name="Text 2"/>
          <p:cNvSpPr/>
          <p:nvPr/>
        </p:nvSpPr>
        <p:spPr>
          <a:xfrm>
            <a:off x="5812836" y="4914152"/>
            <a:ext cx="4120753" cy="1088708"/>
          </a:xfrm>
          <a:prstGeom prst="rect">
            <a:avLst/>
          </a:prstGeom>
          <a:noFill/>
          <a:ln/>
        </p:spPr>
        <p:txBody>
          <a:bodyPr wrap="square" lIns="0" tIns="0" rIns="0" bIns="0" rtlCol="0" anchor="t"/>
          <a:lstStyle/>
          <a:p>
            <a:pPr marL="0" indent="0" algn="l">
              <a:lnSpc>
                <a:spcPts val="2850"/>
              </a:lnSpc>
              <a:buNone/>
            </a:pPr>
            <a:r>
              <a:rPr lang="tr-TR" sz="1750" dirty="0">
                <a:solidFill>
                  <a:schemeClr val="bg2"/>
                </a:solidFill>
                <a:latin typeface="Roboto" panose="02000000000000000000" pitchFamily="2" charset="0"/>
                <a:ea typeface="Roboto" panose="02000000000000000000" pitchFamily="2" charset="0"/>
                <a:cs typeface="Roboto" panose="02000000000000000000" pitchFamily="2" charset="0"/>
              </a:rPr>
              <a:t>Displays </a:t>
            </a:r>
            <a:r>
              <a:rPr lang="tr-TR" sz="1750" dirty="0" err="1">
                <a:solidFill>
                  <a:schemeClr val="bg2"/>
                </a:solidFill>
                <a:latin typeface="Roboto" panose="02000000000000000000" pitchFamily="2" charset="0"/>
                <a:ea typeface="Roboto" panose="02000000000000000000" pitchFamily="2" charset="0"/>
                <a:cs typeface="Roboto" panose="02000000000000000000" pitchFamily="2" charset="0"/>
              </a:rPr>
              <a:t>player</a:t>
            </a:r>
            <a:r>
              <a:rPr lang="tr-TR" sz="175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50" dirty="0" err="1">
                <a:solidFill>
                  <a:schemeClr val="bg2"/>
                </a:solidFill>
                <a:latin typeface="Roboto" panose="02000000000000000000" pitchFamily="2" charset="0"/>
                <a:ea typeface="Roboto" panose="02000000000000000000" pitchFamily="2" charset="0"/>
                <a:cs typeface="Roboto" panose="02000000000000000000" pitchFamily="2" charset="0"/>
              </a:rPr>
              <a:t>performance</a:t>
            </a:r>
            <a:r>
              <a:rPr lang="tr-TR" sz="175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50" dirty="0" err="1">
                <a:solidFill>
                  <a:schemeClr val="bg2"/>
                </a:solidFill>
                <a:latin typeface="Roboto" panose="02000000000000000000" pitchFamily="2" charset="0"/>
                <a:ea typeface="Roboto" panose="02000000000000000000" pitchFamily="2" charset="0"/>
                <a:cs typeface="Roboto" panose="02000000000000000000" pitchFamily="2" charset="0"/>
              </a:rPr>
              <a:t>metrics</a:t>
            </a:r>
            <a:r>
              <a:rPr lang="tr-TR" sz="175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50" dirty="0" err="1">
                <a:solidFill>
                  <a:schemeClr val="bg2"/>
                </a:solidFill>
                <a:latin typeface="Roboto" panose="02000000000000000000" pitchFamily="2" charset="0"/>
                <a:ea typeface="Roboto" panose="02000000000000000000" pitchFamily="2" charset="0"/>
                <a:cs typeface="Roboto" panose="02000000000000000000" pitchFamily="2" charset="0"/>
              </a:rPr>
              <a:t>such</a:t>
            </a:r>
            <a:r>
              <a:rPr lang="tr-TR" sz="1750" dirty="0">
                <a:solidFill>
                  <a:schemeClr val="bg2"/>
                </a:solidFill>
                <a:latin typeface="Roboto" panose="02000000000000000000" pitchFamily="2" charset="0"/>
                <a:ea typeface="Roboto" panose="02000000000000000000" pitchFamily="2" charset="0"/>
                <a:cs typeface="Roboto" panose="02000000000000000000" pitchFamily="2" charset="0"/>
              </a:rPr>
              <a:t> as </a:t>
            </a:r>
            <a:r>
              <a:rPr lang="tr-TR" sz="1750" b="1" dirty="0" err="1">
                <a:solidFill>
                  <a:schemeClr val="bg2"/>
                </a:solidFill>
                <a:latin typeface="Roboto" panose="02000000000000000000" pitchFamily="2" charset="0"/>
                <a:ea typeface="Roboto" panose="02000000000000000000" pitchFamily="2" charset="0"/>
                <a:cs typeface="Roboto" panose="02000000000000000000" pitchFamily="2" charset="0"/>
              </a:rPr>
              <a:t>season</a:t>
            </a:r>
            <a:r>
              <a:rPr lang="tr-TR" sz="175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50" b="1" dirty="0" err="1">
                <a:solidFill>
                  <a:schemeClr val="bg2"/>
                </a:solidFill>
                <a:latin typeface="Roboto" panose="02000000000000000000" pitchFamily="2" charset="0"/>
                <a:ea typeface="Roboto" panose="02000000000000000000" pitchFamily="2" charset="0"/>
                <a:cs typeface="Roboto" panose="02000000000000000000" pitchFamily="2" charset="0"/>
              </a:rPr>
              <a:t>age</a:t>
            </a:r>
            <a:r>
              <a:rPr lang="tr-TR" sz="175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50" b="1" dirty="0" err="1">
                <a:solidFill>
                  <a:schemeClr val="bg2"/>
                </a:solidFill>
                <a:latin typeface="Roboto" panose="02000000000000000000" pitchFamily="2" charset="0"/>
                <a:ea typeface="Roboto" panose="02000000000000000000" pitchFamily="2" charset="0"/>
                <a:cs typeface="Roboto" panose="02000000000000000000" pitchFamily="2" charset="0"/>
              </a:rPr>
              <a:t>height</a:t>
            </a:r>
            <a:r>
              <a:rPr lang="tr-TR" sz="175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50" b="1" dirty="0" err="1">
                <a:solidFill>
                  <a:schemeClr val="bg2"/>
                </a:solidFill>
                <a:latin typeface="Roboto" panose="02000000000000000000" pitchFamily="2" charset="0"/>
                <a:ea typeface="Roboto" panose="02000000000000000000" pitchFamily="2" charset="0"/>
                <a:cs typeface="Roboto" panose="02000000000000000000" pitchFamily="2" charset="0"/>
              </a:rPr>
              <a:t>weight</a:t>
            </a:r>
            <a:r>
              <a:rPr lang="tr-TR" sz="175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50" b="1" dirty="0" err="1">
                <a:solidFill>
                  <a:schemeClr val="bg2"/>
                </a:solidFill>
                <a:latin typeface="Roboto" panose="02000000000000000000" pitchFamily="2" charset="0"/>
                <a:ea typeface="Roboto" panose="02000000000000000000" pitchFamily="2" charset="0"/>
                <a:cs typeface="Roboto" panose="02000000000000000000" pitchFamily="2" charset="0"/>
              </a:rPr>
              <a:t>games</a:t>
            </a:r>
            <a:r>
              <a:rPr lang="tr-TR" sz="1750" b="1"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50" b="1" dirty="0" err="1">
                <a:solidFill>
                  <a:schemeClr val="bg2"/>
                </a:solidFill>
                <a:latin typeface="Roboto" panose="02000000000000000000" pitchFamily="2" charset="0"/>
                <a:ea typeface="Roboto" panose="02000000000000000000" pitchFamily="2" charset="0"/>
                <a:cs typeface="Roboto" panose="02000000000000000000" pitchFamily="2" charset="0"/>
              </a:rPr>
              <a:t>played</a:t>
            </a:r>
            <a:r>
              <a:rPr lang="tr-TR" sz="1750" b="1" dirty="0">
                <a:solidFill>
                  <a:schemeClr val="bg2"/>
                </a:solidFill>
                <a:latin typeface="Roboto" panose="02000000000000000000" pitchFamily="2" charset="0"/>
                <a:ea typeface="Roboto" panose="02000000000000000000" pitchFamily="2" charset="0"/>
                <a:cs typeface="Roboto" panose="02000000000000000000" pitchFamily="2" charset="0"/>
              </a:rPr>
              <a:t> (GP)</a:t>
            </a:r>
            <a:r>
              <a:rPr lang="tr-TR" sz="175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50" b="1" dirty="0" err="1">
                <a:solidFill>
                  <a:schemeClr val="bg2"/>
                </a:solidFill>
                <a:latin typeface="Roboto" panose="02000000000000000000" pitchFamily="2" charset="0"/>
                <a:ea typeface="Roboto" panose="02000000000000000000" pitchFamily="2" charset="0"/>
                <a:cs typeface="Roboto" panose="02000000000000000000" pitchFamily="2" charset="0"/>
              </a:rPr>
              <a:t>minutes</a:t>
            </a:r>
            <a:r>
              <a:rPr lang="tr-TR" sz="1750" b="1"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50" b="1" dirty="0" err="1">
                <a:solidFill>
                  <a:schemeClr val="bg2"/>
                </a:solidFill>
                <a:latin typeface="Roboto" panose="02000000000000000000" pitchFamily="2" charset="0"/>
                <a:ea typeface="Roboto" panose="02000000000000000000" pitchFamily="2" charset="0"/>
                <a:cs typeface="Roboto" panose="02000000000000000000" pitchFamily="2" charset="0"/>
              </a:rPr>
              <a:t>per</a:t>
            </a:r>
            <a:r>
              <a:rPr lang="tr-TR" sz="1750" b="1"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750" b="1" dirty="0" err="1">
                <a:solidFill>
                  <a:schemeClr val="bg2"/>
                </a:solidFill>
                <a:latin typeface="Roboto" panose="02000000000000000000" pitchFamily="2" charset="0"/>
                <a:ea typeface="Roboto" panose="02000000000000000000" pitchFamily="2" charset="0"/>
                <a:cs typeface="Roboto" panose="02000000000000000000" pitchFamily="2" charset="0"/>
              </a:rPr>
              <a:t>game</a:t>
            </a:r>
            <a:r>
              <a:rPr lang="tr-TR" sz="1750" b="1" dirty="0">
                <a:solidFill>
                  <a:schemeClr val="bg2"/>
                </a:solidFill>
                <a:latin typeface="Roboto" panose="02000000000000000000" pitchFamily="2" charset="0"/>
                <a:ea typeface="Roboto" panose="02000000000000000000" pitchFamily="2" charset="0"/>
                <a:cs typeface="Roboto" panose="02000000000000000000" pitchFamily="2" charset="0"/>
              </a:rPr>
              <a:t> (MIN) </a:t>
            </a:r>
            <a:r>
              <a:rPr lang="tr-TR" sz="1750" b="1" dirty="0" err="1">
                <a:solidFill>
                  <a:schemeClr val="bg2"/>
                </a:solidFill>
                <a:latin typeface="Roboto" panose="02000000000000000000" pitchFamily="2" charset="0"/>
                <a:ea typeface="Roboto" panose="02000000000000000000" pitchFamily="2" charset="0"/>
                <a:cs typeface="Roboto" panose="02000000000000000000" pitchFamily="2" charset="0"/>
              </a:rPr>
              <a:t>etc</a:t>
            </a:r>
            <a:r>
              <a:rPr lang="tr-TR" sz="1750" b="1" dirty="0">
                <a:solidFill>
                  <a:schemeClr val="bg2"/>
                </a:solidFill>
                <a:latin typeface="Roboto" panose="02000000000000000000" pitchFamily="2" charset="0"/>
                <a:ea typeface="Roboto" panose="02000000000000000000" pitchFamily="2" charset="0"/>
                <a:cs typeface="Roboto" panose="02000000000000000000" pitchFamily="2" charset="0"/>
              </a:rPr>
              <a:t>.</a:t>
            </a:r>
            <a:endParaRPr lang="en-US" sz="1750"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10" name="Text 5"/>
          <p:cNvSpPr/>
          <p:nvPr/>
        </p:nvSpPr>
        <p:spPr>
          <a:xfrm>
            <a:off x="793128" y="4478891"/>
            <a:ext cx="2835235" cy="354330"/>
          </a:xfrm>
          <a:prstGeom prst="rect">
            <a:avLst/>
          </a:prstGeom>
          <a:noFill/>
          <a:ln/>
        </p:spPr>
        <p:txBody>
          <a:bodyPr wrap="none" lIns="0" tIns="0" rIns="0" bIns="0" rtlCol="0" anchor="t"/>
          <a:lstStyle/>
          <a:p>
            <a:pPr marL="0" indent="0" algn="l">
              <a:lnSpc>
                <a:spcPts val="2750"/>
              </a:lnSpc>
              <a:buNone/>
            </a:pPr>
            <a:r>
              <a:rPr lang="tr-TR" sz="2400" dirty="0">
                <a:solidFill>
                  <a:schemeClr val="bg2"/>
                </a:solidFill>
              </a:rPr>
              <a:t>Player </a:t>
            </a:r>
            <a:r>
              <a:rPr lang="tr-TR" sz="2400" dirty="0" err="1">
                <a:solidFill>
                  <a:schemeClr val="bg2"/>
                </a:solidFill>
              </a:rPr>
              <a:t>Injury</a:t>
            </a:r>
            <a:r>
              <a:rPr lang="tr-TR" sz="2400" dirty="0">
                <a:solidFill>
                  <a:schemeClr val="bg2"/>
                </a:solidFill>
              </a:rPr>
              <a:t> </a:t>
            </a:r>
            <a:r>
              <a:rPr lang="tr-TR" sz="2400" dirty="0" err="1">
                <a:solidFill>
                  <a:schemeClr val="bg2"/>
                </a:solidFill>
              </a:rPr>
              <a:t>Dataset</a:t>
            </a:r>
            <a:endParaRPr lang="en-US" sz="2200" dirty="0">
              <a:solidFill>
                <a:schemeClr val="bg2"/>
              </a:solidFill>
            </a:endParaRPr>
          </a:p>
        </p:txBody>
      </p:sp>
      <p:sp>
        <p:nvSpPr>
          <p:cNvPr id="11" name="Text 6"/>
          <p:cNvSpPr/>
          <p:nvPr/>
        </p:nvSpPr>
        <p:spPr>
          <a:xfrm>
            <a:off x="793128" y="4914152"/>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Contains </a:t>
            </a:r>
            <a:r>
              <a:rPr lang="en-US" sz="1750" dirty="0" err="1">
                <a:solidFill>
                  <a:srgbClr val="CFD0D8"/>
                </a:solidFill>
                <a:latin typeface="Roboto" pitchFamily="34" charset="0"/>
                <a:ea typeface="Roboto" pitchFamily="34" charset="-122"/>
                <a:cs typeface="Roboto" pitchFamily="34" charset="-120"/>
              </a:rPr>
              <a:t>recors</a:t>
            </a:r>
            <a:r>
              <a:rPr lang="en-US" sz="1750" dirty="0">
                <a:solidFill>
                  <a:srgbClr val="CFD0D8"/>
                </a:solidFill>
                <a:latin typeface="Roboto" pitchFamily="34" charset="0"/>
                <a:ea typeface="Roboto" pitchFamily="34" charset="-122"/>
                <a:cs typeface="Roboto" pitchFamily="34" charset="-120"/>
              </a:rPr>
              <a:t> of NBA Player injuries, including </a:t>
            </a:r>
            <a:r>
              <a:rPr lang="en-US" sz="1750" b="1" dirty="0">
                <a:solidFill>
                  <a:srgbClr val="CFD0D8"/>
                </a:solidFill>
                <a:latin typeface="Roboto" pitchFamily="34" charset="0"/>
                <a:ea typeface="Roboto" pitchFamily="34" charset="-122"/>
                <a:cs typeface="Roboto" pitchFamily="34" charset="-120"/>
              </a:rPr>
              <a:t>date, team, injury type, affected body part,</a:t>
            </a:r>
            <a:r>
              <a:rPr lang="en-US" sz="1750" dirty="0">
                <a:solidFill>
                  <a:srgbClr val="CFD0D8"/>
                </a:solidFill>
                <a:latin typeface="Roboto" pitchFamily="34" charset="0"/>
                <a:ea typeface="Roboto" pitchFamily="34" charset="-122"/>
                <a:cs typeface="Roboto" pitchFamily="34" charset="-120"/>
              </a:rPr>
              <a:t> and whether the player was </a:t>
            </a:r>
            <a:r>
              <a:rPr lang="en-US" sz="1750" dirty="0" err="1">
                <a:solidFill>
                  <a:srgbClr val="CFD0D8"/>
                </a:solidFill>
                <a:latin typeface="Roboto" pitchFamily="34" charset="0"/>
                <a:ea typeface="Roboto" pitchFamily="34" charset="-122"/>
                <a:cs typeface="Roboto" pitchFamily="34" charset="-120"/>
              </a:rPr>
              <a:t>markes</a:t>
            </a:r>
            <a:r>
              <a:rPr lang="en-US" sz="1750" dirty="0">
                <a:solidFill>
                  <a:srgbClr val="CFD0D8"/>
                </a:solidFill>
                <a:latin typeface="Roboto" pitchFamily="34" charset="0"/>
                <a:ea typeface="Roboto" pitchFamily="34" charset="-122"/>
                <a:cs typeface="Roboto" pitchFamily="34" charset="-120"/>
              </a:rPr>
              <a:t> as ‘</a:t>
            </a:r>
            <a:r>
              <a:rPr lang="en-US" sz="1750" b="1" dirty="0">
                <a:solidFill>
                  <a:srgbClr val="CFD0D8"/>
                </a:solidFill>
                <a:latin typeface="Roboto" pitchFamily="34" charset="0"/>
                <a:ea typeface="Roboto" pitchFamily="34" charset="-122"/>
                <a:cs typeface="Roboto" pitchFamily="34" charset="-120"/>
              </a:rPr>
              <a:t>Out </a:t>
            </a:r>
            <a:r>
              <a:rPr lang="en-US" sz="1750" b="1" dirty="0" err="1">
                <a:solidFill>
                  <a:srgbClr val="CFD0D8"/>
                </a:solidFill>
                <a:latin typeface="Roboto" pitchFamily="34" charset="0"/>
                <a:ea typeface="Roboto" pitchFamily="34" charset="-122"/>
                <a:cs typeface="Roboto" pitchFamily="34" charset="-120"/>
              </a:rPr>
              <a:t>Indefinitly</a:t>
            </a:r>
            <a:r>
              <a:rPr lang="en-US" sz="1750" dirty="0">
                <a:solidFill>
                  <a:srgbClr val="CFD0D8"/>
                </a:solidFill>
                <a:latin typeface="Roboto" pitchFamily="34" charset="0"/>
                <a:ea typeface="Roboto" pitchFamily="34" charset="-122"/>
                <a:cs typeface="Roboto" pitchFamily="34" charset="-120"/>
              </a:rPr>
              <a:t>’ during specific seasons.</a:t>
            </a:r>
            <a:endParaRPr lang="en-US" sz="1750" dirty="0"/>
          </a:p>
        </p:txBody>
      </p:sp>
      <p:pic>
        <p:nvPicPr>
          <p:cNvPr id="12" name="Resim 11">
            <a:extLst>
              <a:ext uri="{FF2B5EF4-FFF2-40B4-BE49-F238E27FC236}">
                <a16:creationId xmlns:a16="http://schemas.microsoft.com/office/drawing/2014/main" id="{067E1B35-ACBE-DBF2-68E4-2178ACE49704}"/>
              </a:ext>
            </a:extLst>
          </p:cNvPr>
          <p:cNvPicPr>
            <a:picLocks noChangeAspect="1"/>
          </p:cNvPicPr>
          <p:nvPr/>
        </p:nvPicPr>
        <p:blipFill>
          <a:blip r:embed="rId3"/>
          <a:stretch>
            <a:fillRect/>
          </a:stretch>
        </p:blipFill>
        <p:spPr>
          <a:xfrm>
            <a:off x="12908280" y="89788"/>
            <a:ext cx="1486046" cy="148979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Resim 14" descr="metin, yazı tipi, sayı, numara, makbuz içeren bir resim&#10;&#10;Açıklama otomatik olarak oluşturuldu">
            <a:extLst>
              <a:ext uri="{FF2B5EF4-FFF2-40B4-BE49-F238E27FC236}">
                <a16:creationId xmlns:a16="http://schemas.microsoft.com/office/drawing/2014/main" id="{87AE4399-6B29-2A58-B171-90CDBA255D7B}"/>
              </a:ext>
            </a:extLst>
          </p:cNvPr>
          <p:cNvPicPr>
            <a:picLocks noChangeAspect="1"/>
          </p:cNvPicPr>
          <p:nvPr/>
        </p:nvPicPr>
        <p:blipFill>
          <a:blip r:embed="rId4"/>
          <a:stretch>
            <a:fillRect/>
          </a:stretch>
        </p:blipFill>
        <p:spPr>
          <a:xfrm>
            <a:off x="354036" y="2360833"/>
            <a:ext cx="4559845" cy="1742421"/>
          </a:xfrm>
          <a:prstGeom prst="rect">
            <a:avLst/>
          </a:prstGeom>
        </p:spPr>
      </p:pic>
      <p:pic>
        <p:nvPicPr>
          <p:cNvPr id="19" name="Resim 18" descr="metin, ekran görüntüsü, sayı, numara, yazı tipi içeren bir resim&#10;&#10;Açıklama otomatik olarak oluşturuldu">
            <a:extLst>
              <a:ext uri="{FF2B5EF4-FFF2-40B4-BE49-F238E27FC236}">
                <a16:creationId xmlns:a16="http://schemas.microsoft.com/office/drawing/2014/main" id="{31463ACB-F733-4261-44AE-FF45357F2AEE}"/>
              </a:ext>
            </a:extLst>
          </p:cNvPr>
          <p:cNvPicPr>
            <a:picLocks noChangeAspect="1"/>
          </p:cNvPicPr>
          <p:nvPr/>
        </p:nvPicPr>
        <p:blipFill>
          <a:blip r:embed="rId5"/>
          <a:stretch>
            <a:fillRect/>
          </a:stretch>
        </p:blipFill>
        <p:spPr>
          <a:xfrm>
            <a:off x="5638583" y="2360854"/>
            <a:ext cx="4184618" cy="1742400"/>
          </a:xfrm>
          <a:prstGeom prst="rect">
            <a:avLst/>
          </a:prstGeom>
        </p:spPr>
      </p:pic>
      <p:pic>
        <p:nvPicPr>
          <p:cNvPr id="20" name="Resim 19">
            <a:extLst>
              <a:ext uri="{FF2B5EF4-FFF2-40B4-BE49-F238E27FC236}">
                <a16:creationId xmlns:a16="http://schemas.microsoft.com/office/drawing/2014/main" id="{56B8019C-8BAC-A0FA-4F08-5E0662EDE7D8}"/>
              </a:ext>
            </a:extLst>
          </p:cNvPr>
          <p:cNvPicPr>
            <a:picLocks noChangeAspect="1"/>
          </p:cNvPicPr>
          <p:nvPr/>
        </p:nvPicPr>
        <p:blipFill>
          <a:blip r:embed="rId6"/>
          <a:stretch>
            <a:fillRect/>
          </a:stretch>
        </p:blipFill>
        <p:spPr>
          <a:xfrm>
            <a:off x="10211127" y="2337339"/>
            <a:ext cx="4183199" cy="1822258"/>
          </a:xfrm>
          <a:prstGeom prst="rect">
            <a:avLst/>
          </a:prstGeom>
        </p:spPr>
      </p:pic>
      <p:sp>
        <p:nvSpPr>
          <p:cNvPr id="22" name="Metin kutusu 21">
            <a:extLst>
              <a:ext uri="{FF2B5EF4-FFF2-40B4-BE49-F238E27FC236}">
                <a16:creationId xmlns:a16="http://schemas.microsoft.com/office/drawing/2014/main" id="{2166FFBE-3410-4BA3-338D-460508EFDE6F}"/>
              </a:ext>
            </a:extLst>
          </p:cNvPr>
          <p:cNvSpPr txBox="1"/>
          <p:nvPr/>
        </p:nvSpPr>
        <p:spPr>
          <a:xfrm>
            <a:off x="10942320" y="4415905"/>
            <a:ext cx="7376160" cy="430887"/>
          </a:xfrm>
          <a:prstGeom prst="rect">
            <a:avLst/>
          </a:prstGeom>
          <a:noFill/>
        </p:spPr>
        <p:txBody>
          <a:bodyPr wrap="square">
            <a:spAutoFit/>
          </a:bodyPr>
          <a:lstStyle/>
          <a:p>
            <a:r>
              <a:rPr lang="tr-TR" sz="2200" b="1" dirty="0" err="1">
                <a:solidFill>
                  <a:schemeClr val="bg2"/>
                </a:solidFill>
                <a:latin typeface="Roboto" panose="02000000000000000000" pitchFamily="2" charset="0"/>
                <a:ea typeface="Roboto" panose="02000000000000000000" pitchFamily="2" charset="0"/>
                <a:cs typeface="Roboto" panose="02000000000000000000" pitchFamily="2" charset="0"/>
              </a:rPr>
              <a:t>Integrated</a:t>
            </a:r>
            <a:r>
              <a:rPr lang="tr-TR" sz="2200" b="1"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2200" b="1" dirty="0" err="1">
                <a:solidFill>
                  <a:schemeClr val="bg2"/>
                </a:solidFill>
                <a:latin typeface="Roboto" panose="02000000000000000000" pitchFamily="2" charset="0"/>
                <a:ea typeface="Roboto" panose="02000000000000000000" pitchFamily="2" charset="0"/>
                <a:cs typeface="Roboto" panose="02000000000000000000" pitchFamily="2" charset="0"/>
              </a:rPr>
              <a:t>Dataset</a:t>
            </a:r>
            <a:endParaRPr lang="tr-TR" sz="2200" b="1"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24" name="Metin kutusu 23">
            <a:extLst>
              <a:ext uri="{FF2B5EF4-FFF2-40B4-BE49-F238E27FC236}">
                <a16:creationId xmlns:a16="http://schemas.microsoft.com/office/drawing/2014/main" id="{96856B4E-3614-D252-4F99-ECD0C2632E1A}"/>
              </a:ext>
            </a:extLst>
          </p:cNvPr>
          <p:cNvSpPr txBox="1"/>
          <p:nvPr/>
        </p:nvSpPr>
        <p:spPr>
          <a:xfrm>
            <a:off x="10832544" y="4914152"/>
            <a:ext cx="3797856" cy="803361"/>
          </a:xfrm>
          <a:prstGeom prst="rect">
            <a:avLst/>
          </a:prstGeom>
          <a:noFill/>
        </p:spPr>
        <p:txBody>
          <a:bodyPr wrap="square">
            <a:spAutoFit/>
          </a:bodyPr>
          <a:lstStyle/>
          <a:p>
            <a:pPr marL="0" indent="0" algn="l">
              <a:lnSpc>
                <a:spcPts val="2850"/>
              </a:lnSpc>
              <a:buNone/>
            </a:pPr>
            <a:r>
              <a:rPr lang="en-US" sz="1800" dirty="0">
                <a:solidFill>
                  <a:srgbClr val="CFD0D8"/>
                </a:solidFill>
                <a:latin typeface="Roboto" pitchFamily="34" charset="0"/>
                <a:ea typeface="Roboto" pitchFamily="34" charset="-122"/>
                <a:cs typeface="Roboto" pitchFamily="34" charset="-120"/>
              </a:rPr>
              <a:t>This dataset combined player performance data with injury data.</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76582" y="2030730"/>
            <a:ext cx="4933117" cy="4168140"/>
          </a:xfrm>
          <a:prstGeom prst="rect">
            <a:avLst/>
          </a:prstGeom>
        </p:spPr>
      </p:pic>
      <p:sp>
        <p:nvSpPr>
          <p:cNvPr id="4" name="Text 0"/>
          <p:cNvSpPr/>
          <p:nvPr/>
        </p:nvSpPr>
        <p:spPr>
          <a:xfrm>
            <a:off x="6260902" y="610433"/>
            <a:ext cx="7594997" cy="1383030"/>
          </a:xfrm>
          <a:prstGeom prst="rect">
            <a:avLst/>
          </a:prstGeom>
          <a:noFill/>
          <a:ln/>
        </p:spPr>
        <p:txBody>
          <a:bodyPr wrap="square" lIns="0" tIns="0" rIns="0" bIns="0" rtlCol="0" anchor="t"/>
          <a:lstStyle/>
          <a:p>
            <a:pPr marL="0" indent="0">
              <a:lnSpc>
                <a:spcPts val="5400"/>
              </a:lnSpc>
              <a:buNone/>
            </a:pPr>
            <a:r>
              <a:rPr lang="en-US" sz="4350" dirty="0">
                <a:solidFill>
                  <a:srgbClr val="FFFFFF"/>
                </a:solidFill>
                <a:latin typeface="Roboto Medium" pitchFamily="34" charset="0"/>
                <a:ea typeface="Roboto Medium" pitchFamily="34" charset="-122"/>
                <a:cs typeface="Roboto Medium" pitchFamily="34" charset="-120"/>
              </a:rPr>
              <a:t>Exploratory Data Analysis (EDA)</a:t>
            </a:r>
            <a:endParaRPr lang="en-US" sz="4350" dirty="0"/>
          </a:p>
        </p:txBody>
      </p:sp>
      <p:pic>
        <p:nvPicPr>
          <p:cNvPr id="5" name="Image 2" descr="preencoded.png"/>
          <p:cNvPicPr>
            <a:picLocks noChangeAspect="1"/>
          </p:cNvPicPr>
          <p:nvPr/>
        </p:nvPicPr>
        <p:blipFill>
          <a:blip r:embed="rId5"/>
          <a:stretch>
            <a:fillRect/>
          </a:stretch>
        </p:blipFill>
        <p:spPr>
          <a:xfrm>
            <a:off x="6260902" y="2325291"/>
            <a:ext cx="553164" cy="553164"/>
          </a:xfrm>
          <a:prstGeom prst="rect">
            <a:avLst/>
          </a:prstGeom>
        </p:spPr>
      </p:pic>
      <p:sp>
        <p:nvSpPr>
          <p:cNvPr id="6" name="Text 1"/>
          <p:cNvSpPr/>
          <p:nvPr/>
        </p:nvSpPr>
        <p:spPr>
          <a:xfrm>
            <a:off x="6260902" y="3099673"/>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Roboto Medium" pitchFamily="34" charset="0"/>
                <a:ea typeface="Roboto Medium" pitchFamily="34" charset="-122"/>
                <a:cs typeface="Roboto Medium" pitchFamily="34" charset="-120"/>
              </a:rPr>
              <a:t>Knee Injuries</a:t>
            </a:r>
            <a:endParaRPr lang="en-US" sz="2150" dirty="0"/>
          </a:p>
        </p:txBody>
      </p:sp>
      <p:sp>
        <p:nvSpPr>
          <p:cNvPr id="7" name="Text 2"/>
          <p:cNvSpPr/>
          <p:nvPr/>
        </p:nvSpPr>
        <p:spPr>
          <a:xfrm>
            <a:off x="6260902" y="3578066"/>
            <a:ext cx="3631525" cy="708184"/>
          </a:xfrm>
          <a:prstGeom prst="rect">
            <a:avLst/>
          </a:prstGeom>
          <a:noFill/>
          <a:ln/>
        </p:spPr>
        <p:txBody>
          <a:bodyPr wrap="square" lIns="0" tIns="0" rIns="0" bIns="0" rtlCol="0" anchor="t"/>
          <a:lstStyle/>
          <a:p>
            <a:pPr marL="0" indent="0" algn="l">
              <a:lnSpc>
                <a:spcPts val="2750"/>
              </a:lnSpc>
              <a:buNone/>
            </a:pPr>
            <a:r>
              <a:rPr lang="en-US" sz="1700" dirty="0">
                <a:solidFill>
                  <a:srgbClr val="CFD0D8"/>
                </a:solidFill>
                <a:latin typeface="Roboto" pitchFamily="34" charset="0"/>
                <a:ea typeface="Roboto" pitchFamily="34" charset="-122"/>
                <a:cs typeface="Roboto" pitchFamily="34" charset="-120"/>
              </a:rPr>
              <a:t>Most frequent injury type, often resulting in indefinite absences.</a:t>
            </a:r>
            <a:endParaRPr lang="en-US" sz="1700" dirty="0"/>
          </a:p>
        </p:txBody>
      </p:sp>
      <p:pic>
        <p:nvPicPr>
          <p:cNvPr id="8" name="Image 3" descr="preencoded.png"/>
          <p:cNvPicPr>
            <a:picLocks noChangeAspect="1"/>
          </p:cNvPicPr>
          <p:nvPr/>
        </p:nvPicPr>
        <p:blipFill>
          <a:blip r:embed="rId6"/>
          <a:stretch>
            <a:fillRect/>
          </a:stretch>
        </p:blipFill>
        <p:spPr>
          <a:xfrm>
            <a:off x="10224254" y="2325291"/>
            <a:ext cx="553164" cy="553164"/>
          </a:xfrm>
          <a:prstGeom prst="rect">
            <a:avLst/>
          </a:prstGeom>
        </p:spPr>
      </p:pic>
      <p:sp>
        <p:nvSpPr>
          <p:cNvPr id="9" name="Text 3"/>
          <p:cNvSpPr/>
          <p:nvPr/>
        </p:nvSpPr>
        <p:spPr>
          <a:xfrm>
            <a:off x="10224254" y="3099673"/>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Roboto Medium" pitchFamily="34" charset="0"/>
                <a:ea typeface="Roboto Medium" pitchFamily="34" charset="-122"/>
                <a:cs typeface="Roboto Medium" pitchFamily="34" charset="-120"/>
              </a:rPr>
              <a:t>Ankle Injuries</a:t>
            </a:r>
            <a:endParaRPr lang="en-US" sz="2150" dirty="0"/>
          </a:p>
        </p:txBody>
      </p:sp>
      <p:sp>
        <p:nvSpPr>
          <p:cNvPr id="10" name="Text 4"/>
          <p:cNvSpPr/>
          <p:nvPr/>
        </p:nvSpPr>
        <p:spPr>
          <a:xfrm>
            <a:off x="10224254" y="3578066"/>
            <a:ext cx="3631644" cy="1062276"/>
          </a:xfrm>
          <a:prstGeom prst="rect">
            <a:avLst/>
          </a:prstGeom>
          <a:noFill/>
          <a:ln/>
        </p:spPr>
        <p:txBody>
          <a:bodyPr wrap="square" lIns="0" tIns="0" rIns="0" bIns="0" rtlCol="0" anchor="t"/>
          <a:lstStyle/>
          <a:p>
            <a:pPr marL="0" indent="0" algn="l">
              <a:lnSpc>
                <a:spcPts val="2750"/>
              </a:lnSpc>
              <a:buNone/>
            </a:pPr>
            <a:r>
              <a:rPr lang="en-US" sz="1700" dirty="0">
                <a:solidFill>
                  <a:srgbClr val="CFD0D8"/>
                </a:solidFill>
                <a:latin typeface="Roboto" pitchFamily="34" charset="0"/>
                <a:ea typeface="Roboto" pitchFamily="34" charset="-122"/>
                <a:cs typeface="Roboto" pitchFamily="34" charset="-120"/>
              </a:rPr>
              <a:t>Second most frequent injury type, also contributing significantly to long-term absences.</a:t>
            </a:r>
            <a:endParaRPr lang="en-US" sz="1700" dirty="0"/>
          </a:p>
        </p:txBody>
      </p:sp>
      <p:pic>
        <p:nvPicPr>
          <p:cNvPr id="11" name="Image 4" descr="preencoded.png"/>
          <p:cNvPicPr>
            <a:picLocks noChangeAspect="1"/>
          </p:cNvPicPr>
          <p:nvPr/>
        </p:nvPicPr>
        <p:blipFill>
          <a:blip r:embed="rId7"/>
          <a:stretch>
            <a:fillRect/>
          </a:stretch>
        </p:blipFill>
        <p:spPr>
          <a:xfrm>
            <a:off x="6260902" y="5304115"/>
            <a:ext cx="553164" cy="553164"/>
          </a:xfrm>
          <a:prstGeom prst="rect">
            <a:avLst/>
          </a:prstGeom>
        </p:spPr>
      </p:pic>
      <p:sp>
        <p:nvSpPr>
          <p:cNvPr id="12" name="Text 5"/>
          <p:cNvSpPr/>
          <p:nvPr/>
        </p:nvSpPr>
        <p:spPr>
          <a:xfrm>
            <a:off x="6260902" y="6078498"/>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Roboto Medium" pitchFamily="34" charset="0"/>
                <a:ea typeface="Roboto Medium" pitchFamily="34" charset="-122"/>
                <a:cs typeface="Roboto Medium" pitchFamily="34" charset="-120"/>
              </a:rPr>
              <a:t>Leg Injuries</a:t>
            </a:r>
            <a:endParaRPr lang="en-US" sz="2150" dirty="0"/>
          </a:p>
        </p:txBody>
      </p:sp>
      <p:sp>
        <p:nvSpPr>
          <p:cNvPr id="13" name="Text 6"/>
          <p:cNvSpPr/>
          <p:nvPr/>
        </p:nvSpPr>
        <p:spPr>
          <a:xfrm>
            <a:off x="10058282" y="6508147"/>
            <a:ext cx="3631643" cy="1062276"/>
          </a:xfrm>
          <a:prstGeom prst="rect">
            <a:avLst/>
          </a:prstGeom>
          <a:noFill/>
          <a:ln/>
        </p:spPr>
        <p:txBody>
          <a:bodyPr wrap="square" lIns="0" tIns="0" rIns="0" bIns="0" rtlCol="0" anchor="t"/>
          <a:lstStyle/>
          <a:p>
            <a:pPr marL="0" indent="0" algn="l">
              <a:lnSpc>
                <a:spcPts val="2750"/>
              </a:lnSpc>
              <a:buNone/>
            </a:pPr>
            <a:r>
              <a:rPr lang="tr-TR" sz="1600" dirty="0" err="1">
                <a:solidFill>
                  <a:schemeClr val="bg2"/>
                </a:solidFill>
              </a:rPr>
              <a:t>The</a:t>
            </a:r>
            <a:r>
              <a:rPr lang="tr-TR" sz="1600" dirty="0">
                <a:solidFill>
                  <a:schemeClr val="bg2"/>
                </a:solidFill>
              </a:rPr>
              <a:t> </a:t>
            </a:r>
            <a:r>
              <a:rPr lang="tr-TR" sz="1600" dirty="0" err="1">
                <a:solidFill>
                  <a:schemeClr val="bg2"/>
                </a:solidFill>
              </a:rPr>
              <a:t>team</a:t>
            </a:r>
            <a:r>
              <a:rPr lang="tr-TR" sz="1600" dirty="0">
                <a:solidFill>
                  <a:schemeClr val="bg2"/>
                </a:solidFill>
              </a:rPr>
              <a:t> </a:t>
            </a:r>
            <a:r>
              <a:rPr lang="tr-TR" sz="1600" dirty="0" err="1">
                <a:solidFill>
                  <a:schemeClr val="bg2"/>
                </a:solidFill>
              </a:rPr>
              <a:t>with</a:t>
            </a:r>
            <a:r>
              <a:rPr lang="tr-TR" sz="1600" dirty="0">
                <a:solidFill>
                  <a:schemeClr val="bg2"/>
                </a:solidFill>
              </a:rPr>
              <a:t> </a:t>
            </a:r>
            <a:r>
              <a:rPr lang="tr-TR" sz="1600" dirty="0" err="1">
                <a:solidFill>
                  <a:schemeClr val="bg2"/>
                </a:solidFill>
              </a:rPr>
              <a:t>the</a:t>
            </a:r>
            <a:r>
              <a:rPr lang="tr-TR" sz="1600" dirty="0">
                <a:solidFill>
                  <a:schemeClr val="bg2"/>
                </a:solidFill>
              </a:rPr>
              <a:t> </a:t>
            </a:r>
            <a:r>
              <a:rPr lang="tr-TR" sz="1600" dirty="0" err="1">
                <a:solidFill>
                  <a:schemeClr val="bg2"/>
                </a:solidFill>
              </a:rPr>
              <a:t>highest</a:t>
            </a:r>
            <a:r>
              <a:rPr lang="tr-TR" sz="1600" dirty="0">
                <a:solidFill>
                  <a:schemeClr val="bg2"/>
                </a:solidFill>
              </a:rPr>
              <a:t> </a:t>
            </a:r>
            <a:r>
              <a:rPr lang="tr-TR" sz="1600" dirty="0" err="1">
                <a:solidFill>
                  <a:schemeClr val="bg2"/>
                </a:solidFill>
              </a:rPr>
              <a:t>injury</a:t>
            </a:r>
            <a:r>
              <a:rPr lang="tr-TR" sz="1600" dirty="0">
                <a:solidFill>
                  <a:schemeClr val="bg2"/>
                </a:solidFill>
              </a:rPr>
              <a:t> </a:t>
            </a:r>
            <a:r>
              <a:rPr lang="tr-TR" sz="1600" dirty="0" err="1">
                <a:solidFill>
                  <a:schemeClr val="bg2"/>
                </a:solidFill>
              </a:rPr>
              <a:t>count</a:t>
            </a:r>
            <a:r>
              <a:rPr lang="tr-TR" sz="1600" dirty="0">
                <a:solidFill>
                  <a:schemeClr val="bg2"/>
                </a:solidFill>
              </a:rPr>
              <a:t>.</a:t>
            </a:r>
            <a:endParaRPr lang="en-US" sz="1700" dirty="0">
              <a:solidFill>
                <a:schemeClr val="bg2"/>
              </a:solidFill>
            </a:endParaRPr>
          </a:p>
        </p:txBody>
      </p:sp>
      <p:pic>
        <p:nvPicPr>
          <p:cNvPr id="6146" name="Picture 2" descr="Official New York Knicks App - Google Play'de Uygulamalar">
            <a:extLst>
              <a:ext uri="{FF2B5EF4-FFF2-40B4-BE49-F238E27FC236}">
                <a16:creationId xmlns:a16="http://schemas.microsoft.com/office/drawing/2014/main" id="{A012C519-47BE-A92A-9DC1-51126FD02B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8282" y="5236091"/>
            <a:ext cx="763786" cy="7637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Text 5">
            <a:extLst>
              <a:ext uri="{FF2B5EF4-FFF2-40B4-BE49-F238E27FC236}">
                <a16:creationId xmlns:a16="http://schemas.microsoft.com/office/drawing/2014/main" id="{B988D3C5-6864-4AEB-F6EA-FC35836AE1A5}"/>
              </a:ext>
            </a:extLst>
          </p:cNvPr>
          <p:cNvSpPr/>
          <p:nvPr/>
        </p:nvSpPr>
        <p:spPr>
          <a:xfrm>
            <a:off x="10058400" y="6026051"/>
            <a:ext cx="2766179" cy="345638"/>
          </a:xfrm>
          <a:prstGeom prst="rect">
            <a:avLst/>
          </a:prstGeom>
          <a:noFill/>
          <a:ln/>
        </p:spPr>
        <p:txBody>
          <a:bodyPr wrap="none" lIns="0" tIns="0" rIns="0" bIns="0" rtlCol="0" anchor="t"/>
          <a:lstStyle/>
          <a:p>
            <a:pPr marL="0" indent="0" algn="l">
              <a:lnSpc>
                <a:spcPts val="2700"/>
              </a:lnSpc>
              <a:buNone/>
            </a:pPr>
            <a:r>
              <a:rPr lang="en-US" sz="2150" dirty="0">
                <a:solidFill>
                  <a:srgbClr val="CFD0D8"/>
                </a:solidFill>
                <a:latin typeface="Roboto Medium" pitchFamily="34" charset="0"/>
                <a:ea typeface="Roboto Medium" pitchFamily="34" charset="-122"/>
                <a:cs typeface="Roboto Medium" pitchFamily="34" charset="-120"/>
              </a:rPr>
              <a:t>New York Knicks</a:t>
            </a:r>
          </a:p>
          <a:p>
            <a:pPr marL="0" indent="0" algn="l">
              <a:lnSpc>
                <a:spcPts val="2700"/>
              </a:lnSpc>
              <a:buNone/>
            </a:pPr>
            <a:endParaRPr lang="en-US" sz="2150" dirty="0">
              <a:solidFill>
                <a:srgbClr val="CFD0D8"/>
              </a:solidFill>
              <a:latin typeface="Roboto Medium" pitchFamily="34" charset="0"/>
              <a:ea typeface="Roboto Medium" pitchFamily="34" charset="-122"/>
              <a:cs typeface="Roboto Medium" pitchFamily="34" charset="-120"/>
            </a:endParaRPr>
          </a:p>
        </p:txBody>
      </p:sp>
      <p:sp>
        <p:nvSpPr>
          <p:cNvPr id="16" name="Text 6">
            <a:extLst>
              <a:ext uri="{FF2B5EF4-FFF2-40B4-BE49-F238E27FC236}">
                <a16:creationId xmlns:a16="http://schemas.microsoft.com/office/drawing/2014/main" id="{29157BC0-B402-8D1C-123A-32817573EC5A}"/>
              </a:ext>
            </a:extLst>
          </p:cNvPr>
          <p:cNvSpPr/>
          <p:nvPr/>
        </p:nvSpPr>
        <p:spPr>
          <a:xfrm>
            <a:off x="6260901" y="6587251"/>
            <a:ext cx="3631525" cy="1062276"/>
          </a:xfrm>
          <a:prstGeom prst="rect">
            <a:avLst/>
          </a:prstGeom>
          <a:noFill/>
          <a:ln/>
        </p:spPr>
        <p:txBody>
          <a:bodyPr wrap="square" lIns="0" tIns="0" rIns="0" bIns="0" rtlCol="0" anchor="t"/>
          <a:lstStyle/>
          <a:p>
            <a:pPr marL="0" indent="0" algn="l">
              <a:lnSpc>
                <a:spcPts val="2750"/>
              </a:lnSpc>
              <a:buNone/>
            </a:pPr>
            <a:r>
              <a:rPr lang="en-US" sz="1700" dirty="0">
                <a:solidFill>
                  <a:srgbClr val="CFD0D8"/>
                </a:solidFill>
                <a:latin typeface="Roboto" pitchFamily="34" charset="0"/>
                <a:ea typeface="Roboto" pitchFamily="34" charset="-122"/>
                <a:cs typeface="Roboto" pitchFamily="34" charset="-120"/>
              </a:rPr>
              <a:t>Most frequently injured body region, reflecting the high physical demands of basketball.</a:t>
            </a:r>
            <a:endParaRPr lang="en-US" sz="1700" dirty="0"/>
          </a:p>
        </p:txBody>
      </p:sp>
      <p:sp>
        <p:nvSpPr>
          <p:cNvPr id="17" name="Metin kutusu 16">
            <a:extLst>
              <a:ext uri="{FF2B5EF4-FFF2-40B4-BE49-F238E27FC236}">
                <a16:creationId xmlns:a16="http://schemas.microsoft.com/office/drawing/2014/main" id="{2F1D14F6-3F2D-BD29-DCBD-64DA32DD6D4E}"/>
              </a:ext>
            </a:extLst>
          </p:cNvPr>
          <p:cNvSpPr txBox="1"/>
          <p:nvPr/>
        </p:nvSpPr>
        <p:spPr>
          <a:xfrm>
            <a:off x="13289280" y="6781800"/>
            <a:ext cx="184731" cy="369332"/>
          </a:xfrm>
          <a:prstGeom prst="rect">
            <a:avLst/>
          </a:prstGeom>
          <a:noFill/>
        </p:spPr>
        <p:txBody>
          <a:bodyPr wrap="none" rtlCol="0">
            <a:spAutoFit/>
          </a:bodyPr>
          <a:lstStyle/>
          <a:p>
            <a:endParaRPr lang="tr-T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23135" y="285333"/>
            <a:ext cx="6370558" cy="466368"/>
          </a:xfrm>
          <a:prstGeom prst="rect">
            <a:avLst/>
          </a:prstGeom>
          <a:noFill/>
          <a:ln/>
        </p:spPr>
        <p:txBody>
          <a:bodyPr wrap="none" lIns="0" tIns="0" rIns="0" bIns="0" rtlCol="0" anchor="t"/>
          <a:lstStyle/>
          <a:p>
            <a:pPr marL="0" indent="0">
              <a:lnSpc>
                <a:spcPts val="3650"/>
              </a:lnSpc>
              <a:buNone/>
            </a:pPr>
            <a:r>
              <a:rPr lang="tr-TR" sz="3200" dirty="0" err="1">
                <a:solidFill>
                  <a:schemeClr val="bg2"/>
                </a:solidFill>
              </a:rPr>
              <a:t>Methodology</a:t>
            </a:r>
            <a:r>
              <a:rPr lang="tr-TR" sz="3200" dirty="0">
                <a:solidFill>
                  <a:schemeClr val="bg2"/>
                </a:solidFill>
              </a:rPr>
              <a:t>: </a:t>
            </a:r>
            <a:r>
              <a:rPr lang="tr-TR" sz="3200" dirty="0" err="1">
                <a:solidFill>
                  <a:schemeClr val="bg2"/>
                </a:solidFill>
              </a:rPr>
              <a:t>Steps</a:t>
            </a:r>
            <a:r>
              <a:rPr lang="tr-TR" sz="3200" dirty="0">
                <a:solidFill>
                  <a:schemeClr val="bg2"/>
                </a:solidFill>
              </a:rPr>
              <a:t> </a:t>
            </a:r>
            <a:r>
              <a:rPr lang="tr-TR" sz="3200" dirty="0" err="1">
                <a:solidFill>
                  <a:schemeClr val="bg2"/>
                </a:solidFill>
              </a:rPr>
              <a:t>from</a:t>
            </a:r>
            <a:r>
              <a:rPr lang="tr-TR" sz="3200" dirty="0">
                <a:solidFill>
                  <a:schemeClr val="bg2"/>
                </a:solidFill>
              </a:rPr>
              <a:t> Data </a:t>
            </a:r>
            <a:r>
              <a:rPr lang="tr-TR" sz="3200" dirty="0" err="1">
                <a:solidFill>
                  <a:schemeClr val="bg2"/>
                </a:solidFill>
              </a:rPr>
              <a:t>Preprocessing</a:t>
            </a:r>
            <a:r>
              <a:rPr lang="tr-TR" sz="3200" dirty="0">
                <a:solidFill>
                  <a:schemeClr val="bg2"/>
                </a:solidFill>
              </a:rPr>
              <a:t> </a:t>
            </a:r>
            <a:r>
              <a:rPr lang="tr-TR" sz="3200" dirty="0" err="1">
                <a:solidFill>
                  <a:schemeClr val="bg2"/>
                </a:solidFill>
              </a:rPr>
              <a:t>to</a:t>
            </a:r>
            <a:r>
              <a:rPr lang="tr-TR" sz="3200" dirty="0">
                <a:solidFill>
                  <a:schemeClr val="bg2"/>
                </a:solidFill>
              </a:rPr>
              <a:t> Model </a:t>
            </a:r>
            <a:r>
              <a:rPr lang="tr-TR" sz="3200" dirty="0" err="1">
                <a:solidFill>
                  <a:schemeClr val="bg2"/>
                </a:solidFill>
              </a:rPr>
              <a:t>Result</a:t>
            </a:r>
            <a:endParaRPr lang="en-US" sz="2900" dirty="0">
              <a:solidFill>
                <a:schemeClr val="bg2"/>
              </a:solidFill>
            </a:endParaRPr>
          </a:p>
        </p:txBody>
      </p:sp>
      <p:sp>
        <p:nvSpPr>
          <p:cNvPr id="3" name="Shape 1"/>
          <p:cNvSpPr/>
          <p:nvPr/>
        </p:nvSpPr>
        <p:spPr>
          <a:xfrm>
            <a:off x="7307580" y="1176933"/>
            <a:ext cx="15240" cy="6640473"/>
          </a:xfrm>
          <a:prstGeom prst="roundRect">
            <a:avLst>
              <a:gd name="adj" fmla="val 411284"/>
            </a:avLst>
          </a:prstGeom>
          <a:solidFill>
            <a:srgbClr val="313E80"/>
          </a:solidFill>
          <a:ln/>
        </p:spPr>
      </p:sp>
      <p:sp>
        <p:nvSpPr>
          <p:cNvPr id="4" name="Shape 2"/>
          <p:cNvSpPr/>
          <p:nvPr/>
        </p:nvSpPr>
        <p:spPr>
          <a:xfrm>
            <a:off x="6640235" y="1505069"/>
            <a:ext cx="522327" cy="15240"/>
          </a:xfrm>
          <a:prstGeom prst="roundRect">
            <a:avLst>
              <a:gd name="adj" fmla="val 411284"/>
            </a:avLst>
          </a:prstGeom>
          <a:solidFill>
            <a:srgbClr val="313E80"/>
          </a:solidFill>
          <a:ln/>
        </p:spPr>
      </p:sp>
      <p:sp>
        <p:nvSpPr>
          <p:cNvPr id="5" name="Shape 3"/>
          <p:cNvSpPr/>
          <p:nvPr/>
        </p:nvSpPr>
        <p:spPr>
          <a:xfrm>
            <a:off x="7147322" y="1344811"/>
            <a:ext cx="335756" cy="335756"/>
          </a:xfrm>
          <a:prstGeom prst="roundRect">
            <a:avLst>
              <a:gd name="adj" fmla="val 18668"/>
            </a:avLst>
          </a:prstGeom>
          <a:solidFill>
            <a:srgbClr val="182567"/>
          </a:solidFill>
          <a:ln w="7620">
            <a:solidFill>
              <a:srgbClr val="313E80"/>
            </a:solidFill>
            <a:prstDash val="solid"/>
          </a:ln>
        </p:spPr>
      </p:sp>
      <p:sp>
        <p:nvSpPr>
          <p:cNvPr id="6" name="Text 4"/>
          <p:cNvSpPr/>
          <p:nvPr/>
        </p:nvSpPr>
        <p:spPr>
          <a:xfrm>
            <a:off x="7251621" y="1400770"/>
            <a:ext cx="127159" cy="223838"/>
          </a:xfrm>
          <a:prstGeom prst="rect">
            <a:avLst/>
          </a:prstGeom>
          <a:noFill/>
          <a:ln/>
        </p:spPr>
        <p:txBody>
          <a:bodyPr wrap="none" lIns="0" tIns="0" rIns="0" bIns="0" rtlCol="0" anchor="t"/>
          <a:lstStyle/>
          <a:p>
            <a:pPr marL="0" indent="0" algn="ctr">
              <a:lnSpc>
                <a:spcPts val="1750"/>
              </a:lnSpc>
              <a:buNone/>
            </a:pPr>
            <a:r>
              <a:rPr lang="en-US" sz="1750" dirty="0">
                <a:solidFill>
                  <a:srgbClr val="CFD0D8"/>
                </a:solidFill>
                <a:latin typeface="Roboto Medium" pitchFamily="34" charset="0"/>
                <a:ea typeface="Roboto Medium" pitchFamily="34" charset="-122"/>
                <a:cs typeface="Roboto Medium" pitchFamily="34" charset="-120"/>
              </a:rPr>
              <a:t>1</a:t>
            </a:r>
            <a:endParaRPr lang="en-US" sz="1750" dirty="0"/>
          </a:p>
        </p:txBody>
      </p:sp>
      <p:sp>
        <p:nvSpPr>
          <p:cNvPr id="7" name="Text 5"/>
          <p:cNvSpPr/>
          <p:nvPr/>
        </p:nvSpPr>
        <p:spPr>
          <a:xfrm>
            <a:off x="4629150" y="1326118"/>
            <a:ext cx="1865352" cy="233124"/>
          </a:xfrm>
          <a:prstGeom prst="rect">
            <a:avLst/>
          </a:prstGeom>
          <a:noFill/>
          <a:ln/>
        </p:spPr>
        <p:txBody>
          <a:bodyPr wrap="none" lIns="0" tIns="0" rIns="0" bIns="0" rtlCol="0" anchor="t"/>
          <a:lstStyle/>
          <a:p>
            <a:pPr marL="0" indent="0" algn="r">
              <a:lnSpc>
                <a:spcPts val="1800"/>
              </a:lnSpc>
              <a:buNone/>
            </a:pPr>
            <a:r>
              <a:rPr lang="en-US" sz="1450" dirty="0">
                <a:solidFill>
                  <a:srgbClr val="CFD0D8"/>
                </a:solidFill>
                <a:latin typeface="Roboto Medium" pitchFamily="34" charset="0"/>
                <a:ea typeface="Roboto Medium" pitchFamily="34" charset="-122"/>
                <a:cs typeface="Roboto Medium" pitchFamily="34" charset="-120"/>
              </a:rPr>
              <a:t>Data Cleaning</a:t>
            </a:r>
            <a:endParaRPr lang="en-US" sz="1450" dirty="0"/>
          </a:p>
        </p:txBody>
      </p:sp>
      <p:sp>
        <p:nvSpPr>
          <p:cNvPr id="8" name="Text 6"/>
          <p:cNvSpPr/>
          <p:nvPr/>
        </p:nvSpPr>
        <p:spPr>
          <a:xfrm>
            <a:off x="522327" y="1648777"/>
            <a:ext cx="5972175" cy="477202"/>
          </a:xfrm>
          <a:prstGeom prst="rect">
            <a:avLst/>
          </a:prstGeom>
          <a:noFill/>
          <a:ln/>
        </p:spPr>
        <p:txBody>
          <a:bodyPr wrap="square" lIns="0" tIns="0" rIns="0" bIns="0" rtlCol="0" anchor="t"/>
          <a:lstStyle/>
          <a:p>
            <a:pPr marL="0" indent="0" algn="r">
              <a:lnSpc>
                <a:spcPts val="1850"/>
              </a:lnSpc>
              <a:buNone/>
            </a:pP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Filtered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out</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irrelevant</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notes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non-injury</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events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ensuring</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only</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valid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injury</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data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remained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a:t>
            </a:r>
            <a:endParaRPr lang="en-US" sz="1150"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9" name="Shape 7"/>
          <p:cNvSpPr/>
          <p:nvPr/>
        </p:nvSpPr>
        <p:spPr>
          <a:xfrm>
            <a:off x="7467838" y="2251115"/>
            <a:ext cx="522327" cy="15240"/>
          </a:xfrm>
          <a:prstGeom prst="roundRect">
            <a:avLst>
              <a:gd name="adj" fmla="val 411284"/>
            </a:avLst>
          </a:prstGeom>
          <a:solidFill>
            <a:srgbClr val="313E80"/>
          </a:solidFill>
          <a:ln/>
        </p:spPr>
      </p:sp>
      <p:sp>
        <p:nvSpPr>
          <p:cNvPr id="10" name="Shape 8"/>
          <p:cNvSpPr/>
          <p:nvPr/>
        </p:nvSpPr>
        <p:spPr>
          <a:xfrm>
            <a:off x="7147322" y="2090857"/>
            <a:ext cx="335756" cy="335756"/>
          </a:xfrm>
          <a:prstGeom prst="roundRect">
            <a:avLst>
              <a:gd name="adj" fmla="val 18668"/>
            </a:avLst>
          </a:prstGeom>
          <a:solidFill>
            <a:srgbClr val="182567"/>
          </a:solidFill>
          <a:ln w="7620">
            <a:solidFill>
              <a:srgbClr val="313E80"/>
            </a:solidFill>
            <a:prstDash val="solid"/>
          </a:ln>
        </p:spPr>
      </p:sp>
      <p:sp>
        <p:nvSpPr>
          <p:cNvPr id="11" name="Text 9"/>
          <p:cNvSpPr/>
          <p:nvPr/>
        </p:nvSpPr>
        <p:spPr>
          <a:xfrm>
            <a:off x="7251621" y="2146816"/>
            <a:ext cx="127159" cy="223838"/>
          </a:xfrm>
          <a:prstGeom prst="rect">
            <a:avLst/>
          </a:prstGeom>
          <a:noFill/>
          <a:ln/>
        </p:spPr>
        <p:txBody>
          <a:bodyPr wrap="none" lIns="0" tIns="0" rIns="0" bIns="0" rtlCol="0" anchor="t"/>
          <a:lstStyle/>
          <a:p>
            <a:pPr marL="0" indent="0" algn="ctr">
              <a:lnSpc>
                <a:spcPts val="1750"/>
              </a:lnSpc>
              <a:buNone/>
            </a:pPr>
            <a:r>
              <a:rPr lang="en-US" sz="1750" dirty="0">
                <a:solidFill>
                  <a:srgbClr val="CFD0D8"/>
                </a:solidFill>
                <a:latin typeface="Roboto Medium" pitchFamily="34" charset="0"/>
                <a:ea typeface="Roboto Medium" pitchFamily="34" charset="-122"/>
                <a:cs typeface="Roboto Medium" pitchFamily="34" charset="-120"/>
              </a:rPr>
              <a:t>2</a:t>
            </a:r>
            <a:endParaRPr lang="en-US" sz="1750" dirty="0"/>
          </a:p>
        </p:txBody>
      </p:sp>
      <p:sp>
        <p:nvSpPr>
          <p:cNvPr id="12" name="Text 10"/>
          <p:cNvSpPr/>
          <p:nvPr/>
        </p:nvSpPr>
        <p:spPr>
          <a:xfrm>
            <a:off x="8135898" y="2072164"/>
            <a:ext cx="1865352" cy="233124"/>
          </a:xfrm>
          <a:prstGeom prst="rect">
            <a:avLst/>
          </a:prstGeom>
          <a:noFill/>
          <a:ln/>
        </p:spPr>
        <p:txBody>
          <a:bodyPr wrap="none" lIns="0" tIns="0" rIns="0" bIns="0" rtlCol="0" anchor="t"/>
          <a:lstStyle/>
          <a:p>
            <a:pPr marL="0" indent="0" algn="l">
              <a:lnSpc>
                <a:spcPts val="1800"/>
              </a:lnSpc>
              <a:buNone/>
            </a:pPr>
            <a:r>
              <a:rPr lang="en-US" sz="1450" dirty="0">
                <a:solidFill>
                  <a:srgbClr val="CFD0D8"/>
                </a:solidFill>
                <a:latin typeface="Roboto Medium" pitchFamily="34" charset="0"/>
                <a:ea typeface="Roboto Medium" pitchFamily="34" charset="-122"/>
                <a:cs typeface="Roboto Medium" pitchFamily="34" charset="-120"/>
              </a:rPr>
              <a:t>Dataset Integration</a:t>
            </a:r>
            <a:endParaRPr lang="en-US" sz="1450" dirty="0"/>
          </a:p>
        </p:txBody>
      </p:sp>
      <p:sp>
        <p:nvSpPr>
          <p:cNvPr id="13" name="Text 11"/>
          <p:cNvSpPr/>
          <p:nvPr/>
        </p:nvSpPr>
        <p:spPr>
          <a:xfrm>
            <a:off x="8135898" y="2394823"/>
            <a:ext cx="5972175" cy="477202"/>
          </a:xfrm>
          <a:prstGeom prst="rect">
            <a:avLst/>
          </a:prstGeom>
          <a:noFill/>
          <a:ln/>
        </p:spPr>
        <p:txBody>
          <a:bodyPr wrap="square" lIns="0" tIns="0" rIns="0" bIns="0" rtlCol="0" anchor="t"/>
          <a:lstStyle/>
          <a:p>
            <a:pPr marL="0" indent="0" algn="l">
              <a:lnSpc>
                <a:spcPts val="1850"/>
              </a:lnSpc>
              <a:buNone/>
            </a:pPr>
            <a:r>
              <a:rPr lang="en-US" sz="1150" dirty="0">
                <a:solidFill>
                  <a:srgbClr val="CFD0D8"/>
                </a:solidFill>
                <a:latin typeface="Roboto" pitchFamily="34" charset="0"/>
                <a:ea typeface="Roboto" pitchFamily="34" charset="-122"/>
                <a:cs typeface="Roboto" pitchFamily="34" charset="-120"/>
              </a:rPr>
              <a:t>Two primary datasets were used: NBA Injuries 2010–2020 and NBA Player Stats and Injured Data (2013–2023).</a:t>
            </a:r>
            <a:endParaRPr lang="en-US" sz="1150" dirty="0"/>
          </a:p>
        </p:txBody>
      </p:sp>
      <p:sp>
        <p:nvSpPr>
          <p:cNvPr id="14" name="Shape 12"/>
          <p:cNvSpPr/>
          <p:nvPr/>
        </p:nvSpPr>
        <p:spPr>
          <a:xfrm>
            <a:off x="6640235" y="2922627"/>
            <a:ext cx="522327" cy="15240"/>
          </a:xfrm>
          <a:prstGeom prst="roundRect">
            <a:avLst>
              <a:gd name="adj" fmla="val 411284"/>
            </a:avLst>
          </a:prstGeom>
          <a:solidFill>
            <a:srgbClr val="313E80"/>
          </a:solidFill>
          <a:ln/>
        </p:spPr>
      </p:sp>
      <p:sp>
        <p:nvSpPr>
          <p:cNvPr id="15" name="Shape 13"/>
          <p:cNvSpPr/>
          <p:nvPr/>
        </p:nvSpPr>
        <p:spPr>
          <a:xfrm>
            <a:off x="7147322" y="2762369"/>
            <a:ext cx="335756" cy="335756"/>
          </a:xfrm>
          <a:prstGeom prst="roundRect">
            <a:avLst>
              <a:gd name="adj" fmla="val 18668"/>
            </a:avLst>
          </a:prstGeom>
          <a:solidFill>
            <a:srgbClr val="182567"/>
          </a:solidFill>
          <a:ln w="7620">
            <a:solidFill>
              <a:srgbClr val="313E80"/>
            </a:solidFill>
            <a:prstDash val="solid"/>
          </a:ln>
        </p:spPr>
      </p:sp>
      <p:sp>
        <p:nvSpPr>
          <p:cNvPr id="16" name="Text 14"/>
          <p:cNvSpPr/>
          <p:nvPr/>
        </p:nvSpPr>
        <p:spPr>
          <a:xfrm>
            <a:off x="7251621" y="2818328"/>
            <a:ext cx="127159" cy="223838"/>
          </a:xfrm>
          <a:prstGeom prst="rect">
            <a:avLst/>
          </a:prstGeom>
          <a:noFill/>
          <a:ln/>
        </p:spPr>
        <p:txBody>
          <a:bodyPr wrap="none" lIns="0" tIns="0" rIns="0" bIns="0" rtlCol="0" anchor="t"/>
          <a:lstStyle/>
          <a:p>
            <a:pPr marL="0" indent="0" algn="ctr">
              <a:lnSpc>
                <a:spcPts val="1750"/>
              </a:lnSpc>
              <a:buNone/>
            </a:pPr>
            <a:r>
              <a:rPr lang="en-US" sz="1750" dirty="0">
                <a:solidFill>
                  <a:srgbClr val="CFD0D8"/>
                </a:solidFill>
                <a:latin typeface="Roboto Medium" pitchFamily="34" charset="0"/>
                <a:ea typeface="Roboto Medium" pitchFamily="34" charset="-122"/>
                <a:cs typeface="Roboto Medium" pitchFamily="34" charset="-120"/>
              </a:rPr>
              <a:t>3</a:t>
            </a:r>
            <a:endParaRPr lang="en-US" sz="1750" dirty="0"/>
          </a:p>
        </p:txBody>
      </p:sp>
      <p:sp>
        <p:nvSpPr>
          <p:cNvPr id="17" name="Text 15"/>
          <p:cNvSpPr/>
          <p:nvPr/>
        </p:nvSpPr>
        <p:spPr>
          <a:xfrm>
            <a:off x="4629150" y="2743676"/>
            <a:ext cx="1865352" cy="233124"/>
          </a:xfrm>
          <a:prstGeom prst="rect">
            <a:avLst/>
          </a:prstGeom>
          <a:noFill/>
          <a:ln/>
        </p:spPr>
        <p:txBody>
          <a:bodyPr wrap="none" lIns="0" tIns="0" rIns="0" bIns="0" rtlCol="0" anchor="t"/>
          <a:lstStyle/>
          <a:p>
            <a:pPr marL="0" indent="0" algn="r">
              <a:lnSpc>
                <a:spcPts val="1800"/>
              </a:lnSpc>
              <a:buNone/>
            </a:pPr>
            <a:r>
              <a:rPr lang="en-US" sz="1450" dirty="0">
                <a:solidFill>
                  <a:srgbClr val="CFD0D8"/>
                </a:solidFill>
                <a:latin typeface="Roboto Medium" pitchFamily="34" charset="0"/>
                <a:ea typeface="Roboto Medium" pitchFamily="34" charset="-122"/>
                <a:cs typeface="Roboto Medium" pitchFamily="34" charset="-120"/>
              </a:rPr>
              <a:t>Feature Engineering</a:t>
            </a:r>
            <a:endParaRPr lang="en-US" sz="1450" dirty="0"/>
          </a:p>
        </p:txBody>
      </p:sp>
      <p:sp>
        <p:nvSpPr>
          <p:cNvPr id="18" name="Text 16"/>
          <p:cNvSpPr/>
          <p:nvPr/>
        </p:nvSpPr>
        <p:spPr>
          <a:xfrm>
            <a:off x="522327" y="3066336"/>
            <a:ext cx="5972175" cy="477202"/>
          </a:xfrm>
          <a:prstGeom prst="rect">
            <a:avLst/>
          </a:prstGeom>
          <a:noFill/>
          <a:ln/>
        </p:spPr>
        <p:txBody>
          <a:bodyPr wrap="square" lIns="0" tIns="0" rIns="0" bIns="0" rtlCol="0" anchor="t"/>
          <a:lstStyle/>
          <a:p>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Extracted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keywords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from</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injury</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notes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categorized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injury</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types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introduced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severity</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indicators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a:t>
            </a:r>
          </a:p>
        </p:txBody>
      </p:sp>
      <p:sp>
        <p:nvSpPr>
          <p:cNvPr id="19" name="Shape 17"/>
          <p:cNvSpPr/>
          <p:nvPr/>
        </p:nvSpPr>
        <p:spPr>
          <a:xfrm>
            <a:off x="7467838" y="3594140"/>
            <a:ext cx="522327" cy="15240"/>
          </a:xfrm>
          <a:prstGeom prst="roundRect">
            <a:avLst>
              <a:gd name="adj" fmla="val 411284"/>
            </a:avLst>
          </a:prstGeom>
          <a:solidFill>
            <a:srgbClr val="313E80"/>
          </a:solidFill>
          <a:ln/>
        </p:spPr>
      </p:sp>
      <p:sp>
        <p:nvSpPr>
          <p:cNvPr id="20" name="Shape 18"/>
          <p:cNvSpPr/>
          <p:nvPr/>
        </p:nvSpPr>
        <p:spPr>
          <a:xfrm>
            <a:off x="7147322" y="3433882"/>
            <a:ext cx="335756" cy="335756"/>
          </a:xfrm>
          <a:prstGeom prst="roundRect">
            <a:avLst>
              <a:gd name="adj" fmla="val 18668"/>
            </a:avLst>
          </a:prstGeom>
          <a:solidFill>
            <a:srgbClr val="182567"/>
          </a:solidFill>
          <a:ln w="7620">
            <a:solidFill>
              <a:srgbClr val="313E80"/>
            </a:solidFill>
            <a:prstDash val="solid"/>
          </a:ln>
        </p:spPr>
      </p:sp>
      <p:sp>
        <p:nvSpPr>
          <p:cNvPr id="21" name="Text 19"/>
          <p:cNvSpPr/>
          <p:nvPr/>
        </p:nvSpPr>
        <p:spPr>
          <a:xfrm>
            <a:off x="7251621" y="3489841"/>
            <a:ext cx="127159" cy="223838"/>
          </a:xfrm>
          <a:prstGeom prst="rect">
            <a:avLst/>
          </a:prstGeom>
          <a:noFill/>
          <a:ln/>
        </p:spPr>
        <p:txBody>
          <a:bodyPr wrap="none" lIns="0" tIns="0" rIns="0" bIns="0" rtlCol="0" anchor="t"/>
          <a:lstStyle/>
          <a:p>
            <a:pPr marL="0" indent="0" algn="ctr">
              <a:lnSpc>
                <a:spcPts val="1750"/>
              </a:lnSpc>
              <a:buNone/>
            </a:pPr>
            <a:r>
              <a:rPr lang="en-US" sz="1750" dirty="0">
                <a:solidFill>
                  <a:srgbClr val="CFD0D8"/>
                </a:solidFill>
                <a:latin typeface="Roboto Medium" pitchFamily="34" charset="0"/>
                <a:ea typeface="Roboto Medium" pitchFamily="34" charset="-122"/>
                <a:cs typeface="Roboto Medium" pitchFamily="34" charset="-120"/>
              </a:rPr>
              <a:t>4</a:t>
            </a:r>
            <a:endParaRPr lang="en-US" sz="1750" dirty="0"/>
          </a:p>
        </p:txBody>
      </p:sp>
      <p:sp>
        <p:nvSpPr>
          <p:cNvPr id="22" name="Text 20"/>
          <p:cNvSpPr/>
          <p:nvPr/>
        </p:nvSpPr>
        <p:spPr>
          <a:xfrm>
            <a:off x="8135898" y="3415189"/>
            <a:ext cx="2652832" cy="233124"/>
          </a:xfrm>
          <a:prstGeom prst="rect">
            <a:avLst/>
          </a:prstGeom>
          <a:noFill/>
          <a:ln/>
        </p:spPr>
        <p:txBody>
          <a:bodyPr wrap="none" lIns="0" tIns="0" rIns="0" bIns="0" rtlCol="0" anchor="t"/>
          <a:lstStyle/>
          <a:p>
            <a:pPr marL="0" indent="0" algn="l">
              <a:lnSpc>
                <a:spcPts val="1800"/>
              </a:lnSpc>
              <a:buNone/>
            </a:pPr>
            <a:r>
              <a:rPr lang="en-US" sz="1450" dirty="0">
                <a:solidFill>
                  <a:srgbClr val="CFD0D8"/>
                </a:solidFill>
                <a:latin typeface="Roboto Medium" pitchFamily="34" charset="0"/>
                <a:ea typeface="Roboto Medium" pitchFamily="34" charset="-122"/>
                <a:cs typeface="Roboto Medium" pitchFamily="34" charset="-120"/>
              </a:rPr>
              <a:t>Exploratory Data Analysis (EDA)</a:t>
            </a:r>
            <a:endParaRPr lang="en-US" sz="1450" dirty="0"/>
          </a:p>
        </p:txBody>
      </p:sp>
      <p:sp>
        <p:nvSpPr>
          <p:cNvPr id="23" name="Text 21"/>
          <p:cNvSpPr/>
          <p:nvPr/>
        </p:nvSpPr>
        <p:spPr>
          <a:xfrm>
            <a:off x="8135898" y="3737848"/>
            <a:ext cx="5972175" cy="238601"/>
          </a:xfrm>
          <a:prstGeom prst="rect">
            <a:avLst/>
          </a:prstGeom>
          <a:noFill/>
          <a:ln/>
        </p:spPr>
        <p:txBody>
          <a:bodyPr wrap="none" lIns="0" tIns="0" rIns="0" bIns="0" rtlCol="0" anchor="t"/>
          <a:lstStyle/>
          <a:p>
            <a:pPr marL="0" indent="0" algn="l">
              <a:lnSpc>
                <a:spcPts val="1850"/>
              </a:lnSpc>
              <a:buNone/>
            </a:pP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Visualized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trends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in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injuries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by</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type</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team</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season</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player</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attributes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a:t>
            </a:r>
            <a:endParaRPr lang="en-US" sz="1150"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24" name="Shape 22"/>
          <p:cNvSpPr/>
          <p:nvPr/>
        </p:nvSpPr>
        <p:spPr>
          <a:xfrm>
            <a:off x="6640235" y="4265652"/>
            <a:ext cx="522327" cy="15240"/>
          </a:xfrm>
          <a:prstGeom prst="roundRect">
            <a:avLst>
              <a:gd name="adj" fmla="val 411284"/>
            </a:avLst>
          </a:prstGeom>
          <a:solidFill>
            <a:srgbClr val="313E80"/>
          </a:solidFill>
          <a:ln/>
        </p:spPr>
      </p:sp>
      <p:sp>
        <p:nvSpPr>
          <p:cNvPr id="25" name="Shape 23"/>
          <p:cNvSpPr/>
          <p:nvPr/>
        </p:nvSpPr>
        <p:spPr>
          <a:xfrm>
            <a:off x="7147322" y="4105394"/>
            <a:ext cx="335756" cy="335756"/>
          </a:xfrm>
          <a:prstGeom prst="roundRect">
            <a:avLst>
              <a:gd name="adj" fmla="val 18668"/>
            </a:avLst>
          </a:prstGeom>
          <a:solidFill>
            <a:srgbClr val="182567"/>
          </a:solidFill>
          <a:ln w="7620">
            <a:solidFill>
              <a:srgbClr val="313E80"/>
            </a:solidFill>
            <a:prstDash val="solid"/>
          </a:ln>
        </p:spPr>
      </p:sp>
      <p:sp>
        <p:nvSpPr>
          <p:cNvPr id="26" name="Text 24"/>
          <p:cNvSpPr/>
          <p:nvPr/>
        </p:nvSpPr>
        <p:spPr>
          <a:xfrm>
            <a:off x="7251621" y="4161353"/>
            <a:ext cx="127159" cy="223838"/>
          </a:xfrm>
          <a:prstGeom prst="rect">
            <a:avLst/>
          </a:prstGeom>
          <a:noFill/>
          <a:ln/>
        </p:spPr>
        <p:txBody>
          <a:bodyPr wrap="none" lIns="0" tIns="0" rIns="0" bIns="0" rtlCol="0" anchor="t"/>
          <a:lstStyle/>
          <a:p>
            <a:pPr marL="0" indent="0" algn="ctr">
              <a:lnSpc>
                <a:spcPts val="1750"/>
              </a:lnSpc>
              <a:buNone/>
            </a:pPr>
            <a:r>
              <a:rPr lang="en-US" sz="1750" dirty="0">
                <a:solidFill>
                  <a:srgbClr val="CFD0D8"/>
                </a:solidFill>
                <a:latin typeface="Roboto Medium" pitchFamily="34" charset="0"/>
                <a:ea typeface="Roboto Medium" pitchFamily="34" charset="-122"/>
                <a:cs typeface="Roboto Medium" pitchFamily="34" charset="-120"/>
              </a:rPr>
              <a:t>5</a:t>
            </a:r>
            <a:endParaRPr lang="en-US" sz="1750" dirty="0"/>
          </a:p>
        </p:txBody>
      </p:sp>
      <p:sp>
        <p:nvSpPr>
          <p:cNvPr id="27" name="Text 25"/>
          <p:cNvSpPr/>
          <p:nvPr/>
        </p:nvSpPr>
        <p:spPr>
          <a:xfrm>
            <a:off x="4629150" y="4086701"/>
            <a:ext cx="1865352" cy="233124"/>
          </a:xfrm>
          <a:prstGeom prst="rect">
            <a:avLst/>
          </a:prstGeom>
          <a:noFill/>
          <a:ln/>
        </p:spPr>
        <p:txBody>
          <a:bodyPr wrap="none" lIns="0" tIns="0" rIns="0" bIns="0" rtlCol="0" anchor="t"/>
          <a:lstStyle/>
          <a:p>
            <a:pPr marL="0" indent="0" algn="r">
              <a:lnSpc>
                <a:spcPts val="1800"/>
              </a:lnSpc>
              <a:buNone/>
            </a:pPr>
            <a:r>
              <a:rPr lang="en-US" sz="1450" dirty="0">
                <a:solidFill>
                  <a:srgbClr val="CFD0D8"/>
                </a:solidFill>
                <a:latin typeface="Roboto Medium" pitchFamily="34" charset="0"/>
                <a:ea typeface="Roboto Medium" pitchFamily="34" charset="-122"/>
                <a:cs typeface="Roboto Medium" pitchFamily="34" charset="-120"/>
              </a:rPr>
              <a:t>Model Preparation</a:t>
            </a:r>
            <a:endParaRPr lang="en-US" sz="1450" dirty="0"/>
          </a:p>
        </p:txBody>
      </p:sp>
      <p:sp>
        <p:nvSpPr>
          <p:cNvPr id="28" name="Text 26"/>
          <p:cNvSpPr/>
          <p:nvPr/>
        </p:nvSpPr>
        <p:spPr>
          <a:xfrm>
            <a:off x="872907" y="4377868"/>
            <a:ext cx="5972175" cy="238601"/>
          </a:xfrm>
          <a:prstGeom prst="rect">
            <a:avLst/>
          </a:prstGeom>
          <a:noFill/>
          <a:ln/>
        </p:spPr>
        <p:txBody>
          <a:bodyPr wrap="none" lIns="0" tIns="0" rIns="0" bIns="0" rtlCol="0" anchor="t"/>
          <a:lstStyle/>
          <a:p>
            <a:pPr marL="0" indent="0" algn="r">
              <a:lnSpc>
                <a:spcPts val="1850"/>
              </a:lnSpc>
              <a:buNone/>
            </a:pP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Prepared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data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by</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handling</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missing</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values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encoding</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categories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scaling</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numerical</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features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a:t>
            </a:r>
            <a:endParaRPr lang="en-US" sz="1150"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29" name="Shape 27"/>
          <p:cNvSpPr/>
          <p:nvPr/>
        </p:nvSpPr>
        <p:spPr>
          <a:xfrm>
            <a:off x="7467838" y="4937165"/>
            <a:ext cx="522327" cy="15240"/>
          </a:xfrm>
          <a:prstGeom prst="roundRect">
            <a:avLst>
              <a:gd name="adj" fmla="val 411284"/>
            </a:avLst>
          </a:prstGeom>
          <a:solidFill>
            <a:srgbClr val="313E80"/>
          </a:solidFill>
          <a:ln/>
        </p:spPr>
      </p:sp>
      <p:sp>
        <p:nvSpPr>
          <p:cNvPr id="30" name="Shape 28"/>
          <p:cNvSpPr/>
          <p:nvPr/>
        </p:nvSpPr>
        <p:spPr>
          <a:xfrm>
            <a:off x="7147322" y="4776907"/>
            <a:ext cx="335756" cy="335756"/>
          </a:xfrm>
          <a:prstGeom prst="roundRect">
            <a:avLst>
              <a:gd name="adj" fmla="val 18668"/>
            </a:avLst>
          </a:prstGeom>
          <a:solidFill>
            <a:srgbClr val="182567"/>
          </a:solidFill>
          <a:ln w="7620">
            <a:solidFill>
              <a:srgbClr val="313E80"/>
            </a:solidFill>
            <a:prstDash val="solid"/>
          </a:ln>
        </p:spPr>
      </p:sp>
      <p:sp>
        <p:nvSpPr>
          <p:cNvPr id="31" name="Text 29"/>
          <p:cNvSpPr/>
          <p:nvPr/>
        </p:nvSpPr>
        <p:spPr>
          <a:xfrm>
            <a:off x="7251621" y="4832866"/>
            <a:ext cx="127159" cy="223838"/>
          </a:xfrm>
          <a:prstGeom prst="rect">
            <a:avLst/>
          </a:prstGeom>
          <a:noFill/>
          <a:ln/>
        </p:spPr>
        <p:txBody>
          <a:bodyPr wrap="none" lIns="0" tIns="0" rIns="0" bIns="0" rtlCol="0" anchor="t"/>
          <a:lstStyle/>
          <a:p>
            <a:pPr marL="0" indent="0" algn="ctr">
              <a:lnSpc>
                <a:spcPts val="1750"/>
              </a:lnSpc>
              <a:buNone/>
            </a:pPr>
            <a:r>
              <a:rPr lang="en-US" sz="1750" dirty="0">
                <a:solidFill>
                  <a:srgbClr val="CFD0D8"/>
                </a:solidFill>
                <a:latin typeface="Roboto Medium" pitchFamily="34" charset="0"/>
                <a:ea typeface="Roboto Medium" pitchFamily="34" charset="-122"/>
                <a:cs typeface="Roboto Medium" pitchFamily="34" charset="-120"/>
              </a:rPr>
              <a:t>6</a:t>
            </a:r>
            <a:endParaRPr lang="en-US" sz="1750" dirty="0"/>
          </a:p>
        </p:txBody>
      </p:sp>
      <p:sp>
        <p:nvSpPr>
          <p:cNvPr id="32" name="Text 30"/>
          <p:cNvSpPr/>
          <p:nvPr/>
        </p:nvSpPr>
        <p:spPr>
          <a:xfrm>
            <a:off x="8135898" y="4758214"/>
            <a:ext cx="1865352" cy="233124"/>
          </a:xfrm>
          <a:prstGeom prst="rect">
            <a:avLst/>
          </a:prstGeom>
          <a:noFill/>
          <a:ln/>
        </p:spPr>
        <p:txBody>
          <a:bodyPr wrap="none" lIns="0" tIns="0" rIns="0" bIns="0" rtlCol="0" anchor="t"/>
          <a:lstStyle/>
          <a:p>
            <a:pPr marL="0" indent="0" algn="l">
              <a:lnSpc>
                <a:spcPts val="1800"/>
              </a:lnSpc>
              <a:buNone/>
            </a:pPr>
            <a:r>
              <a:rPr lang="en-US" sz="1450" dirty="0">
                <a:solidFill>
                  <a:srgbClr val="CFD0D8"/>
                </a:solidFill>
                <a:latin typeface="Roboto Medium" pitchFamily="34" charset="0"/>
                <a:ea typeface="Roboto Medium" pitchFamily="34" charset="-122"/>
                <a:cs typeface="Roboto Medium" pitchFamily="34" charset="-120"/>
              </a:rPr>
              <a:t>Model Training</a:t>
            </a:r>
            <a:endParaRPr lang="en-US" sz="1450" dirty="0"/>
          </a:p>
        </p:txBody>
      </p:sp>
      <p:sp>
        <p:nvSpPr>
          <p:cNvPr id="33" name="Text 31"/>
          <p:cNvSpPr/>
          <p:nvPr/>
        </p:nvSpPr>
        <p:spPr>
          <a:xfrm>
            <a:off x="8135898" y="5080873"/>
            <a:ext cx="5972175" cy="238601"/>
          </a:xfrm>
          <a:prstGeom prst="rect">
            <a:avLst/>
          </a:prstGeom>
          <a:noFill/>
          <a:ln/>
        </p:spPr>
        <p:txBody>
          <a:bodyPr wrap="none" lIns="0" tIns="0" rIns="0" bIns="0" rtlCol="0" anchor="t"/>
          <a:lstStyle/>
          <a:p>
            <a:pPr marL="0" indent="0" algn="l">
              <a:lnSpc>
                <a:spcPts val="1850"/>
              </a:lnSpc>
              <a:buNone/>
            </a:pP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Trained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Logistic</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Regression</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Decision</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Tree</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Random</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Forest</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KNN,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SVM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models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a:t>
            </a:r>
            <a:endParaRPr lang="en-US" sz="1150"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34" name="Shape 32"/>
          <p:cNvSpPr/>
          <p:nvPr/>
        </p:nvSpPr>
        <p:spPr>
          <a:xfrm>
            <a:off x="6640235" y="5608677"/>
            <a:ext cx="522327" cy="15240"/>
          </a:xfrm>
          <a:prstGeom prst="roundRect">
            <a:avLst>
              <a:gd name="adj" fmla="val 411284"/>
            </a:avLst>
          </a:prstGeom>
          <a:solidFill>
            <a:srgbClr val="313E80"/>
          </a:solidFill>
          <a:ln/>
        </p:spPr>
      </p:sp>
      <p:sp>
        <p:nvSpPr>
          <p:cNvPr id="35" name="Shape 33"/>
          <p:cNvSpPr/>
          <p:nvPr/>
        </p:nvSpPr>
        <p:spPr>
          <a:xfrm>
            <a:off x="7147322" y="5448419"/>
            <a:ext cx="335756" cy="335756"/>
          </a:xfrm>
          <a:prstGeom prst="roundRect">
            <a:avLst>
              <a:gd name="adj" fmla="val 18668"/>
            </a:avLst>
          </a:prstGeom>
          <a:solidFill>
            <a:srgbClr val="182567"/>
          </a:solidFill>
          <a:ln w="7620">
            <a:solidFill>
              <a:srgbClr val="313E80"/>
            </a:solidFill>
            <a:prstDash val="solid"/>
          </a:ln>
        </p:spPr>
      </p:sp>
      <p:sp>
        <p:nvSpPr>
          <p:cNvPr id="36" name="Text 34"/>
          <p:cNvSpPr/>
          <p:nvPr/>
        </p:nvSpPr>
        <p:spPr>
          <a:xfrm>
            <a:off x="7251621" y="5504378"/>
            <a:ext cx="127159" cy="223838"/>
          </a:xfrm>
          <a:prstGeom prst="rect">
            <a:avLst/>
          </a:prstGeom>
          <a:noFill/>
          <a:ln/>
        </p:spPr>
        <p:txBody>
          <a:bodyPr wrap="none" lIns="0" tIns="0" rIns="0" bIns="0" rtlCol="0" anchor="t"/>
          <a:lstStyle/>
          <a:p>
            <a:pPr marL="0" indent="0" algn="ctr">
              <a:lnSpc>
                <a:spcPts val="1750"/>
              </a:lnSpc>
              <a:buNone/>
            </a:pPr>
            <a:r>
              <a:rPr lang="en-US" sz="1750" dirty="0">
                <a:solidFill>
                  <a:srgbClr val="CFD0D8"/>
                </a:solidFill>
                <a:latin typeface="Roboto Medium" pitchFamily="34" charset="0"/>
                <a:ea typeface="Roboto Medium" pitchFamily="34" charset="-122"/>
                <a:cs typeface="Roboto Medium" pitchFamily="34" charset="-120"/>
              </a:rPr>
              <a:t>7</a:t>
            </a:r>
            <a:endParaRPr lang="en-US" sz="1750" dirty="0"/>
          </a:p>
        </p:txBody>
      </p:sp>
      <p:sp>
        <p:nvSpPr>
          <p:cNvPr id="37" name="Text 35"/>
          <p:cNvSpPr/>
          <p:nvPr/>
        </p:nvSpPr>
        <p:spPr>
          <a:xfrm>
            <a:off x="4629150" y="5429726"/>
            <a:ext cx="1865352" cy="233124"/>
          </a:xfrm>
          <a:prstGeom prst="rect">
            <a:avLst/>
          </a:prstGeom>
          <a:noFill/>
          <a:ln/>
        </p:spPr>
        <p:txBody>
          <a:bodyPr wrap="none" lIns="0" tIns="0" rIns="0" bIns="0" rtlCol="0" anchor="t"/>
          <a:lstStyle/>
          <a:p>
            <a:pPr marL="0" indent="0" algn="r">
              <a:lnSpc>
                <a:spcPts val="1800"/>
              </a:lnSpc>
              <a:buNone/>
            </a:pPr>
            <a:r>
              <a:rPr lang="en-US" sz="1450" dirty="0">
                <a:solidFill>
                  <a:srgbClr val="CFD0D8"/>
                </a:solidFill>
                <a:latin typeface="Roboto Medium" pitchFamily="34" charset="0"/>
                <a:ea typeface="Roboto Medium" pitchFamily="34" charset="-122"/>
                <a:cs typeface="Roboto Medium" pitchFamily="34" charset="-120"/>
              </a:rPr>
              <a:t>Model Evaluation</a:t>
            </a:r>
            <a:endParaRPr lang="en-US" sz="1450" dirty="0"/>
          </a:p>
        </p:txBody>
      </p:sp>
      <p:sp>
        <p:nvSpPr>
          <p:cNvPr id="38" name="Text 36"/>
          <p:cNvSpPr/>
          <p:nvPr/>
        </p:nvSpPr>
        <p:spPr>
          <a:xfrm>
            <a:off x="522327" y="5752386"/>
            <a:ext cx="5972175" cy="238601"/>
          </a:xfrm>
          <a:prstGeom prst="rect">
            <a:avLst/>
          </a:prstGeom>
          <a:noFill/>
          <a:ln/>
        </p:spPr>
        <p:txBody>
          <a:bodyPr wrap="none" lIns="0" tIns="0" rIns="0" bIns="0" rtlCol="0" anchor="t"/>
          <a:lstStyle/>
          <a:p>
            <a:pPr marL="0" indent="0" algn="r">
              <a:lnSpc>
                <a:spcPts val="1850"/>
              </a:lnSpc>
              <a:buNone/>
            </a:pP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Evaluated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models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using</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accuracy</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precision</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recall</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F1-score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metrics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a:t>
            </a:r>
            <a:endParaRPr lang="en-US" sz="1150"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39" name="Shape 37"/>
          <p:cNvSpPr/>
          <p:nvPr/>
        </p:nvSpPr>
        <p:spPr>
          <a:xfrm>
            <a:off x="7467838" y="6280190"/>
            <a:ext cx="522327" cy="15240"/>
          </a:xfrm>
          <a:prstGeom prst="roundRect">
            <a:avLst>
              <a:gd name="adj" fmla="val 411284"/>
            </a:avLst>
          </a:prstGeom>
          <a:solidFill>
            <a:srgbClr val="313E80"/>
          </a:solidFill>
          <a:ln/>
        </p:spPr>
      </p:sp>
      <p:sp>
        <p:nvSpPr>
          <p:cNvPr id="40" name="Shape 38"/>
          <p:cNvSpPr/>
          <p:nvPr/>
        </p:nvSpPr>
        <p:spPr>
          <a:xfrm>
            <a:off x="7147322" y="6119932"/>
            <a:ext cx="335756" cy="335756"/>
          </a:xfrm>
          <a:prstGeom prst="roundRect">
            <a:avLst>
              <a:gd name="adj" fmla="val 18668"/>
            </a:avLst>
          </a:prstGeom>
          <a:solidFill>
            <a:srgbClr val="182567"/>
          </a:solidFill>
          <a:ln w="7620">
            <a:solidFill>
              <a:srgbClr val="313E80"/>
            </a:solidFill>
            <a:prstDash val="solid"/>
          </a:ln>
        </p:spPr>
      </p:sp>
      <p:sp>
        <p:nvSpPr>
          <p:cNvPr id="41" name="Text 39"/>
          <p:cNvSpPr/>
          <p:nvPr/>
        </p:nvSpPr>
        <p:spPr>
          <a:xfrm>
            <a:off x="7251621" y="6175891"/>
            <a:ext cx="127159" cy="223838"/>
          </a:xfrm>
          <a:prstGeom prst="rect">
            <a:avLst/>
          </a:prstGeom>
          <a:noFill/>
          <a:ln/>
        </p:spPr>
        <p:txBody>
          <a:bodyPr wrap="none" lIns="0" tIns="0" rIns="0" bIns="0" rtlCol="0" anchor="t"/>
          <a:lstStyle/>
          <a:p>
            <a:pPr marL="0" indent="0" algn="ctr">
              <a:lnSpc>
                <a:spcPts val="1750"/>
              </a:lnSpc>
              <a:buNone/>
            </a:pPr>
            <a:r>
              <a:rPr lang="en-US" sz="1750" dirty="0">
                <a:solidFill>
                  <a:srgbClr val="CFD0D8"/>
                </a:solidFill>
                <a:latin typeface="Roboto Medium" pitchFamily="34" charset="0"/>
                <a:ea typeface="Roboto Medium" pitchFamily="34" charset="-122"/>
                <a:cs typeface="Roboto Medium" pitchFamily="34" charset="-120"/>
              </a:rPr>
              <a:t>8</a:t>
            </a:r>
            <a:endParaRPr lang="en-US" sz="1750" dirty="0"/>
          </a:p>
        </p:txBody>
      </p:sp>
      <p:sp>
        <p:nvSpPr>
          <p:cNvPr id="42" name="Text 40"/>
          <p:cNvSpPr/>
          <p:nvPr/>
        </p:nvSpPr>
        <p:spPr>
          <a:xfrm>
            <a:off x="8135898" y="6101239"/>
            <a:ext cx="1965841" cy="233124"/>
          </a:xfrm>
          <a:prstGeom prst="rect">
            <a:avLst/>
          </a:prstGeom>
          <a:noFill/>
          <a:ln/>
        </p:spPr>
        <p:txBody>
          <a:bodyPr wrap="none" lIns="0" tIns="0" rIns="0" bIns="0" rtlCol="0" anchor="t"/>
          <a:lstStyle/>
          <a:p>
            <a:pPr marL="0" indent="0" algn="l">
              <a:lnSpc>
                <a:spcPts val="1800"/>
              </a:lnSpc>
              <a:buNone/>
            </a:pPr>
            <a:r>
              <a:rPr lang="en-US" sz="1450" dirty="0">
                <a:solidFill>
                  <a:srgbClr val="CFD0D8"/>
                </a:solidFill>
                <a:latin typeface="Roboto Medium" pitchFamily="34" charset="0"/>
                <a:ea typeface="Roboto Medium" pitchFamily="34" charset="-122"/>
                <a:cs typeface="Roboto Medium" pitchFamily="34" charset="-120"/>
              </a:rPr>
              <a:t>Hyperparameter Tuning</a:t>
            </a:r>
            <a:endParaRPr lang="en-US" sz="1450" dirty="0"/>
          </a:p>
        </p:txBody>
      </p:sp>
      <p:sp>
        <p:nvSpPr>
          <p:cNvPr id="43" name="Text 41"/>
          <p:cNvSpPr/>
          <p:nvPr/>
        </p:nvSpPr>
        <p:spPr>
          <a:xfrm>
            <a:off x="8135898" y="6423898"/>
            <a:ext cx="5972175" cy="238601"/>
          </a:xfrm>
          <a:prstGeom prst="rect">
            <a:avLst/>
          </a:prstGeom>
          <a:noFill/>
          <a:ln/>
        </p:spPr>
        <p:txBody>
          <a:bodyPr wrap="none" lIns="0" tIns="0" rIns="0" bIns="0" rtlCol="0" anchor="t"/>
          <a:lstStyle/>
          <a:p>
            <a:pPr marL="0" indent="0" algn="l">
              <a:lnSpc>
                <a:spcPts val="1850"/>
              </a:lnSpc>
              <a:buNone/>
            </a:pP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Optimized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model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parameters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to</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enhance</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accuracy</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overall</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performance</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a:t>
            </a:r>
            <a:endParaRPr lang="en-US" sz="1150"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44" name="Shape 42"/>
          <p:cNvSpPr/>
          <p:nvPr/>
        </p:nvSpPr>
        <p:spPr>
          <a:xfrm>
            <a:off x="6640235" y="6951702"/>
            <a:ext cx="522327" cy="15240"/>
          </a:xfrm>
          <a:prstGeom prst="roundRect">
            <a:avLst>
              <a:gd name="adj" fmla="val 411284"/>
            </a:avLst>
          </a:prstGeom>
          <a:solidFill>
            <a:srgbClr val="313E80"/>
          </a:solidFill>
          <a:ln/>
        </p:spPr>
      </p:sp>
      <p:sp>
        <p:nvSpPr>
          <p:cNvPr id="45" name="Shape 43"/>
          <p:cNvSpPr/>
          <p:nvPr/>
        </p:nvSpPr>
        <p:spPr>
          <a:xfrm>
            <a:off x="7147322" y="6791444"/>
            <a:ext cx="335756" cy="335756"/>
          </a:xfrm>
          <a:prstGeom prst="roundRect">
            <a:avLst>
              <a:gd name="adj" fmla="val 18668"/>
            </a:avLst>
          </a:prstGeom>
          <a:solidFill>
            <a:srgbClr val="182567"/>
          </a:solidFill>
          <a:ln w="7620">
            <a:solidFill>
              <a:srgbClr val="313E80"/>
            </a:solidFill>
            <a:prstDash val="solid"/>
          </a:ln>
        </p:spPr>
      </p:sp>
      <p:sp>
        <p:nvSpPr>
          <p:cNvPr id="46" name="Text 44"/>
          <p:cNvSpPr/>
          <p:nvPr/>
        </p:nvSpPr>
        <p:spPr>
          <a:xfrm>
            <a:off x="7251621" y="6847403"/>
            <a:ext cx="127159" cy="223838"/>
          </a:xfrm>
          <a:prstGeom prst="rect">
            <a:avLst/>
          </a:prstGeom>
          <a:noFill/>
          <a:ln/>
        </p:spPr>
        <p:txBody>
          <a:bodyPr wrap="none" lIns="0" tIns="0" rIns="0" bIns="0" rtlCol="0" anchor="t"/>
          <a:lstStyle/>
          <a:p>
            <a:pPr marL="0" indent="0" algn="ctr">
              <a:lnSpc>
                <a:spcPts val="1750"/>
              </a:lnSpc>
              <a:buNone/>
            </a:pPr>
            <a:r>
              <a:rPr lang="en-US" sz="1750" dirty="0">
                <a:solidFill>
                  <a:srgbClr val="CFD0D8"/>
                </a:solidFill>
                <a:latin typeface="Roboto Medium" pitchFamily="34" charset="0"/>
                <a:ea typeface="Roboto Medium" pitchFamily="34" charset="-122"/>
                <a:cs typeface="Roboto Medium" pitchFamily="34" charset="-120"/>
              </a:rPr>
              <a:t>9</a:t>
            </a:r>
            <a:endParaRPr lang="en-US" sz="1750" dirty="0"/>
          </a:p>
        </p:txBody>
      </p:sp>
      <p:sp>
        <p:nvSpPr>
          <p:cNvPr id="47" name="Text 45"/>
          <p:cNvSpPr/>
          <p:nvPr/>
        </p:nvSpPr>
        <p:spPr>
          <a:xfrm>
            <a:off x="4629150" y="6772751"/>
            <a:ext cx="1865352" cy="233124"/>
          </a:xfrm>
          <a:prstGeom prst="rect">
            <a:avLst/>
          </a:prstGeom>
          <a:noFill/>
          <a:ln/>
        </p:spPr>
        <p:txBody>
          <a:bodyPr wrap="none" lIns="0" tIns="0" rIns="0" bIns="0" rtlCol="0" anchor="t"/>
          <a:lstStyle/>
          <a:p>
            <a:pPr marL="0" indent="0" algn="r">
              <a:lnSpc>
                <a:spcPts val="1800"/>
              </a:lnSpc>
              <a:buNone/>
            </a:pPr>
            <a:r>
              <a:rPr lang="en-US" sz="1450" dirty="0">
                <a:solidFill>
                  <a:srgbClr val="CFD0D8"/>
                </a:solidFill>
                <a:latin typeface="Roboto Medium" pitchFamily="34" charset="0"/>
                <a:ea typeface="Roboto Medium" pitchFamily="34" charset="-122"/>
                <a:cs typeface="Roboto Medium" pitchFamily="34" charset="-120"/>
              </a:rPr>
              <a:t>Results Comparison</a:t>
            </a:r>
            <a:endParaRPr lang="en-US" sz="1450" dirty="0"/>
          </a:p>
        </p:txBody>
      </p:sp>
      <p:sp>
        <p:nvSpPr>
          <p:cNvPr id="48" name="Text 46"/>
          <p:cNvSpPr/>
          <p:nvPr/>
        </p:nvSpPr>
        <p:spPr>
          <a:xfrm>
            <a:off x="522327" y="7095411"/>
            <a:ext cx="5972175" cy="238601"/>
          </a:xfrm>
          <a:prstGeom prst="rect">
            <a:avLst/>
          </a:prstGeom>
          <a:noFill/>
          <a:ln/>
        </p:spPr>
        <p:txBody>
          <a:bodyPr wrap="none" lIns="0" tIns="0" rIns="0" bIns="0" rtlCol="0" anchor="t"/>
          <a:lstStyle/>
          <a:p>
            <a:pPr marL="0" indent="0" algn="r">
              <a:lnSpc>
                <a:spcPts val="1850"/>
              </a:lnSpc>
              <a:buNone/>
            </a:pP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Compared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initial</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cross-validation</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and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tuned</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accuracies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across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all</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tr-TR" sz="1200" dirty="0" err="1">
                <a:solidFill>
                  <a:schemeClr val="bg2"/>
                </a:solidFill>
                <a:latin typeface="Roboto" panose="02000000000000000000" pitchFamily="2" charset="0"/>
                <a:ea typeface="Roboto" panose="02000000000000000000" pitchFamily="2" charset="0"/>
                <a:cs typeface="Roboto" panose="02000000000000000000" pitchFamily="2" charset="0"/>
              </a:rPr>
              <a:t>models</a:t>
            </a:r>
            <a:r>
              <a:rPr lang="tr-TR" sz="1200" dirty="0">
                <a:solidFill>
                  <a:schemeClr val="bg2"/>
                </a:solidFill>
                <a:latin typeface="Roboto" panose="02000000000000000000" pitchFamily="2" charset="0"/>
                <a:ea typeface="Roboto" panose="02000000000000000000" pitchFamily="2" charset="0"/>
                <a:cs typeface="Roboto" panose="02000000000000000000" pitchFamily="2" charset="0"/>
              </a:rPr>
              <a:t>.</a:t>
            </a:r>
            <a:endParaRPr lang="en-US" sz="1150"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2180</TotalTime>
  <Words>1627</Words>
  <Application>Microsoft Macintosh PowerPoint</Application>
  <PresentationFormat>Özel</PresentationFormat>
  <Paragraphs>184</Paragraphs>
  <Slides>15</Slides>
  <Notes>14</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15</vt:i4>
      </vt:variant>
    </vt:vector>
  </HeadingPairs>
  <TitlesOfParts>
    <vt:vector size="20" baseType="lpstr">
      <vt:lpstr>Arial</vt:lpstr>
      <vt:lpstr>Roboto</vt:lpstr>
      <vt:lpstr>Calibri</vt:lpstr>
      <vt:lpstr>Roboto Medium</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EMIRHAN UTKU</cp:lastModifiedBy>
  <cp:revision>6</cp:revision>
  <dcterms:created xsi:type="dcterms:W3CDTF">2024-12-20T20:59:04Z</dcterms:created>
  <dcterms:modified xsi:type="dcterms:W3CDTF">2024-12-22T09:36:25Z</dcterms:modified>
</cp:coreProperties>
</file>